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40"/>
  </p:notesMasterIdLst>
  <p:handoutMasterIdLst>
    <p:handoutMasterId r:id="rId141"/>
  </p:handoutMasterIdLst>
  <p:sldIdLst>
    <p:sldId id="1463" r:id="rId6"/>
    <p:sldId id="1643" r:id="rId7"/>
    <p:sldId id="1523" r:id="rId8"/>
    <p:sldId id="1472" r:id="rId9"/>
    <p:sldId id="1473" r:id="rId10"/>
    <p:sldId id="1500" r:id="rId11"/>
    <p:sldId id="1477" r:id="rId12"/>
    <p:sldId id="1503" r:id="rId13"/>
    <p:sldId id="1502" r:id="rId14"/>
    <p:sldId id="1494" r:id="rId15"/>
    <p:sldId id="1507" r:id="rId16"/>
    <p:sldId id="1508" r:id="rId17"/>
    <p:sldId id="1505" r:id="rId18"/>
    <p:sldId id="1506" r:id="rId19"/>
    <p:sldId id="1504" r:id="rId20"/>
    <p:sldId id="1642" r:id="rId21"/>
    <p:sldId id="1525" r:id="rId22"/>
    <p:sldId id="1509" r:id="rId23"/>
    <p:sldId id="1644" r:id="rId24"/>
    <p:sldId id="1510" r:id="rId25"/>
    <p:sldId id="1513" r:id="rId26"/>
    <p:sldId id="1587" r:id="rId27"/>
    <p:sldId id="1588" r:id="rId28"/>
    <p:sldId id="1514" r:id="rId29"/>
    <p:sldId id="1515" r:id="rId30"/>
    <p:sldId id="1517" r:id="rId31"/>
    <p:sldId id="1518" r:id="rId32"/>
    <p:sldId id="1519" r:id="rId33"/>
    <p:sldId id="1613" r:id="rId34"/>
    <p:sldId id="1520" r:id="rId35"/>
    <p:sldId id="1521" r:id="rId36"/>
    <p:sldId id="1527" r:id="rId37"/>
    <p:sldId id="1528" r:id="rId38"/>
    <p:sldId id="1529" r:id="rId39"/>
    <p:sldId id="1530" r:id="rId40"/>
    <p:sldId id="1531" r:id="rId41"/>
    <p:sldId id="1532" r:id="rId42"/>
    <p:sldId id="1534" r:id="rId43"/>
    <p:sldId id="1547" r:id="rId44"/>
    <p:sldId id="1535" r:id="rId45"/>
    <p:sldId id="1537" r:id="rId46"/>
    <p:sldId id="1536" r:id="rId47"/>
    <p:sldId id="1533" r:id="rId48"/>
    <p:sldId id="1538" r:id="rId49"/>
    <p:sldId id="1539" r:id="rId50"/>
    <p:sldId id="1540" r:id="rId51"/>
    <p:sldId id="1541" r:id="rId52"/>
    <p:sldId id="1542" r:id="rId53"/>
    <p:sldId id="1543" r:id="rId54"/>
    <p:sldId id="1544" r:id="rId55"/>
    <p:sldId id="1545" r:id="rId56"/>
    <p:sldId id="1548" r:id="rId57"/>
    <p:sldId id="1550" r:id="rId58"/>
    <p:sldId id="1549" r:id="rId59"/>
    <p:sldId id="1551" r:id="rId60"/>
    <p:sldId id="1552" r:id="rId61"/>
    <p:sldId id="1553" r:id="rId62"/>
    <p:sldId id="1554" r:id="rId63"/>
    <p:sldId id="1555" r:id="rId64"/>
    <p:sldId id="1546" r:id="rId65"/>
    <p:sldId id="1556" r:id="rId66"/>
    <p:sldId id="1557" r:id="rId67"/>
    <p:sldId id="1558" r:id="rId68"/>
    <p:sldId id="1559" r:id="rId69"/>
    <p:sldId id="1560" r:id="rId70"/>
    <p:sldId id="1562" r:id="rId71"/>
    <p:sldId id="1563" r:id="rId72"/>
    <p:sldId id="1564" r:id="rId73"/>
    <p:sldId id="1565" r:id="rId74"/>
    <p:sldId id="1566" r:id="rId75"/>
    <p:sldId id="1567" r:id="rId76"/>
    <p:sldId id="1568" r:id="rId77"/>
    <p:sldId id="1569" r:id="rId78"/>
    <p:sldId id="1570" r:id="rId79"/>
    <p:sldId id="1571" r:id="rId80"/>
    <p:sldId id="1572" r:id="rId81"/>
    <p:sldId id="1583" r:id="rId82"/>
    <p:sldId id="1622" r:id="rId83"/>
    <p:sldId id="1623" r:id="rId84"/>
    <p:sldId id="1574" r:id="rId85"/>
    <p:sldId id="1573" r:id="rId86"/>
    <p:sldId id="1575" r:id="rId87"/>
    <p:sldId id="1576" r:id="rId88"/>
    <p:sldId id="1577" r:id="rId89"/>
    <p:sldId id="1578" r:id="rId90"/>
    <p:sldId id="1584" r:id="rId91"/>
    <p:sldId id="1585" r:id="rId92"/>
    <p:sldId id="1586" r:id="rId93"/>
    <p:sldId id="1591" r:id="rId94"/>
    <p:sldId id="1589" r:id="rId95"/>
    <p:sldId id="1590" r:id="rId96"/>
    <p:sldId id="1593" r:id="rId97"/>
    <p:sldId id="1592" r:id="rId98"/>
    <p:sldId id="1594" r:id="rId99"/>
    <p:sldId id="1596" r:id="rId100"/>
    <p:sldId id="1595" r:id="rId101"/>
    <p:sldId id="1597" r:id="rId102"/>
    <p:sldId id="1599" r:id="rId103"/>
    <p:sldId id="1600" r:id="rId104"/>
    <p:sldId id="1601" r:id="rId105"/>
    <p:sldId id="1602" r:id="rId106"/>
    <p:sldId id="1603" r:id="rId107"/>
    <p:sldId id="1604" r:id="rId108"/>
    <p:sldId id="1605" r:id="rId109"/>
    <p:sldId id="1606" r:id="rId110"/>
    <p:sldId id="1608" r:id="rId111"/>
    <p:sldId id="1607" r:id="rId112"/>
    <p:sldId id="1609" r:id="rId113"/>
    <p:sldId id="1598" r:id="rId114"/>
    <p:sldId id="1610" r:id="rId115"/>
    <p:sldId id="1618" r:id="rId116"/>
    <p:sldId id="1611" r:id="rId117"/>
    <p:sldId id="1614" r:id="rId118"/>
    <p:sldId id="1615" r:id="rId119"/>
    <p:sldId id="1616" r:id="rId120"/>
    <p:sldId id="1647" r:id="rId121"/>
    <p:sldId id="1617" r:id="rId122"/>
    <p:sldId id="1620" r:id="rId123"/>
    <p:sldId id="1621" r:id="rId124"/>
    <p:sldId id="1612" r:id="rId125"/>
    <p:sldId id="1624" r:id="rId126"/>
    <p:sldId id="1625" r:id="rId127"/>
    <p:sldId id="1626" r:id="rId128"/>
    <p:sldId id="1627" r:id="rId129"/>
    <p:sldId id="1629" r:id="rId130"/>
    <p:sldId id="1630" r:id="rId131"/>
    <p:sldId id="1628" r:id="rId132"/>
    <p:sldId id="1633" r:id="rId133"/>
    <p:sldId id="1637" r:id="rId134"/>
    <p:sldId id="1645" r:id="rId135"/>
    <p:sldId id="1638" r:id="rId136"/>
    <p:sldId id="1640" r:id="rId137"/>
    <p:sldId id="1641" r:id="rId138"/>
    <p:sldId id="1471" r:id="rId1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8" autoAdjust="0"/>
    <p:restoredTop sz="94187" autoAdjust="0"/>
  </p:normalViewPr>
  <p:slideViewPr>
    <p:cSldViewPr>
      <p:cViewPr varScale="1">
        <p:scale>
          <a:sx n="86" d="100"/>
          <a:sy n="86" d="100"/>
        </p:scale>
        <p:origin x="60"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1/11/2017 11:35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1/11/2017 11:35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56876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1/11/2017 11:35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hyperlink" Target="https://studio.azureml.net/home/viewworkspacecached/0705c3e52fe1440bb3718963a07cd2c2#workspaces/experiments/experiment/0705c3e52fe1440bb3718963a07cd2c2.f-id.059aa1c7628c4d2684644c0d851fee23/viewexperiment"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hyperlink" Target="https://studio.azureml.net/home/viewworkspacecached/0705c3e52fe1440bb3718963a07cd2c2#workspaces/webservicegroups/webservicegroup/3c4612c9b2fa4f6e828fccdc86112ce1/dashboard"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hyperlink" Target="https://studio.azureml.net/apihelp/workspaces/0705c3e52fe1440bb3718963a07cd2c2/webservices/3c4612c9b2fa4f6e828fccdc86112ce1/endpoints/8072a1fd91a44337824140a316092f7f/score"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hyperlink" Target="https://ms.portal.azure.com/?flight=1#create/microsoft.datafactory" TargetMode="Externa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32.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6.png"/><Relationship Id="rId7"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hyperlink" Target="https://ms.portal.azure.com/#blade/hubsextension/resources/resourcetype/microsoft.resources%2fsubscriptions%2fresourcegroups"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ms.portal.azure.com/#create/microsoft.resourcegroup"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azure.microsoft.com/en-us/pricing/details/data-lake-store" TargetMode="External"/><Relationship Id="rId4" Type="http://schemas.openxmlformats.org/officeDocument/2006/relationships/image" Target="../media/image24.tmp"/></Relationships>
</file>

<file path=ppt/slides/_rels/slide2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hyperlink" Target="https://ms.portal.azure.com/#create/microsoft.storageaccount-arm"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hyperlink" Target="https://ms.portal.azure.com/?flight=1#resource/subscriptions/b7e0bd07-16f7-44fd-b952-40cc3acb566d/resourcegroups/cisbot/providers/microsoft.storage/storageaccounts/algattikcisbotwas/overview"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hyperlink" Target="https://ms.portal.azure.com/?flight=1#blade/microsoft_azure_storage/containersblade/storageaccountid/%2fsubscriptions%2fb7e0bd07-16f7-44fd-b952-40cc3acb566d%2fresourcegroups%2fcisbot%2fproviders%2fmicrosoft.storage%2fstorageaccounts%2falgattikcisbotwa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hyperlink" Target="https://ms.portal.azure.com/?flight=1#resource/subscriptions/b7e0bd07-16f7-44fd-b952-40cc3acb566d/resourcegroups/cisbot/providers/microsoft.datalakeanalytics/accounts/algattikcisbotadla/samplejob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hyperlink" Target="https://ms.portal.azure.com/#create/microsoft.eventhub"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hyperlink" Target="https://ms.portal.azure.com/#create/microsoft.functionapp"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hyperlink" Target="https://ms.portal.azure.com/#create/microsoft.cognitiveservice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hyperlink" Target="https://ms.portal.azure.com/#resource/subscriptions/b7e0bd07-16f7-44fd-b952-40cc3acb566d/resourcegroups/cisbot/providers/microsoft.cognitiveservices/accounts/algattikcisbottextanalytics/keys"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hyperlink" Target="https://ms.portal.azure.com/#create/microsoft.emptyworkflow"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hyperlink" Target="https://ms.portal.azure.com/?flight=1#create/microsoft.streamanalyticsjob"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hyperlink" Target="https://ms.portal.azure.com/?flight=1#resource/subscriptions/b7e0bd07-16f7-44fd-b952-40cc3acb566d/resourcegroups/cisbot/providers/microsoft.streamanalytics/streamingjobs/algattikcisbotstreamjob/inputs"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hyperlink" Target="https://ms.portal.azure.com/#resource/subscriptions/b7e0bd07-16f7-44fd-b952-40cc3acb566d/resourcegroups/cisbot/providers/microsoft.streamanalytics/streamingjobs/algattikcisbotstream/query"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hyperlink" Target="https://ms.portal.azure.com/?flight=1#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hyperlink" Target="https://ms.portal.azure.com/?flight=1#create/microsoft.botapp"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hyperlink" Target="https://apps.dev.microsoft.com/#/quickstart/skypebot?appname=algattikcisbot&amp;ru=https:%2f%2fdev.botframework.com%2fendappmanage.aspx%3fcreateid%3d_appid_&amp;appid=41289431-6505-4411-bede-c855634fba58"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hyperlink" Target="https://ms.portal.azure.com/?flight=1#resource/subscriptions/b7e0bd07-16f7-44fd-b952-40cc3acb566d/resourcegroups/cisbot/providers/microsoft.logic/workflows/algattikcisbotlogicapp/designer"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hyperlink" Target="https://www.luis.ai/applicationlist" TargetMode="External"/><Relationship Id="rId1" Type="http://schemas.openxmlformats.org/officeDocument/2006/relationships/slideLayout" Target="../slideLayouts/slideLayout3.xml"/><Relationship Id="rId4" Type="http://schemas.openxmlformats.org/officeDocument/2006/relationships/hyperlink" Target="https://luis.ai/"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www.luis.ai/application/b99e1340-8098-4041-b600-3faff0604632" TargetMode="External"/><Relationship Id="rId2" Type="http://schemas.openxmlformats.org/officeDocument/2006/relationships/hyperlink" Target="https://luis.ai/" TargetMode="External"/><Relationship Id="rId1" Type="http://schemas.openxmlformats.org/officeDocument/2006/relationships/slideLayout" Target="../slideLayouts/slideLayout3.xml"/><Relationship Id="rId4" Type="http://schemas.openxmlformats.org/officeDocument/2006/relationships/image" Target="../media/image80.tmp"/></Relationships>
</file>

<file path=ppt/slides/_rels/slide76.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msit.powerbi.com/groups/me/contentlist?onlysharedwithme=false" TargetMode="External"/><Relationship Id="rId2" Type="http://schemas.openxmlformats.org/officeDocument/2006/relationships/hyperlink" Target="https://powerbi.com/" TargetMode="External"/><Relationship Id="rId1" Type="http://schemas.openxmlformats.org/officeDocument/2006/relationships/slideLayout" Target="../slideLayouts/slideLayout3.xml"/><Relationship Id="rId4" Type="http://schemas.openxmlformats.org/officeDocument/2006/relationships/image" Target="../media/image82.tmp"/></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hyperlink" Target="https://ms.portal.azure.com/#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hyperlink" Target="https://ms.portal.azure.com/?flight=1#blade/microsoft_azure_datalakestore/webhdfsfolderblade/endpoint/algattikcisbotadls.azuredatalakestore.net/path/%2fbotdata%2fraw%2f2017%2f01%2f03%2f15"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hyperlink" Target="https://ms.portal.azure.com/?flight=1#resource/subscriptions/b7e0bd07-16f7-44fd-b952-40cc3acb566d/resourcegroups/cisbot/providers/microsoft.datalakeanalytics/accounts/algattikcisbotadla/jobeditor"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hyperlink" Target="https://ms.portal.azure.com/?flight=1#blade/microsoft_azure_datalakeanalytics/sqlipjobdetailsblade/accountid/%2fsubscriptions%2fb7e0bd07-16f7-44fd-b952-40cc3acb566d%2fresourcegroups%2fcisbot%2fproviders%2fmicrosoft.datalakeanalytics%2faccounts%2falgattikcisbotadla/jobid/505cc327-ee8c-4b71-ae1a-c70cc005339f"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hyperlink" Target="https://ms.portal.azure.com/?flight=1#create/microsoft.machinelearningworkspace"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hyperlink" Target="https://ms.portal.azure.com/?flight=1#resource/subscriptions/b7e0bd07-16f7-44fd-b952-40cc3acb566d/resourcegroups/cisbot/providers/microsoft.machinelearning/workspaces/cisbot/overview"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hyperlink" Target="https://ms.portal.azure.com/?flight=1#resource/subscriptions/b7e0bd07-16f7-44fd-b952-40cc3acb566d/resourcegroups/cisbot/providers/microsoft.storage/storageaccounts/algattikcisbotwas/keys"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hyperlink" Target="https://studio.azureml.net/home/viewworkspacecached/0705c3e52fe1440bb3718963a07cd2c2#workspace/experiments/listexperiments"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hyperlink" Target="https://studio.azureml.net/home/viewworkspacecached/0705c3e52fe1440bb3718963a07cd2c2#workspaces/experiments/experiment/draft/viewexperiment"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hyperlink" Target="https://studio.azureml.net/home/viewworkspacecached/0705c3e52fe1440bb3718963a07cd2c2?#workspaces/experiments/experiment/0705c3e52fe1440bb3718963a07cd2c2.f-id.31f5a7c67eeb4a24935198493e53c0f5/viewexperiment"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
        <p:nvSpPr>
          <p:cNvPr id="3" name="Rectangle 2"/>
          <p:cNvSpPr/>
          <p:nvPr/>
        </p:nvSpPr>
        <p:spPr>
          <a:xfrm>
            <a:off x="1124671" y="3725862"/>
            <a:ext cx="7105224" cy="584775"/>
          </a:xfrm>
          <a:prstGeom prst="rect">
            <a:avLst/>
          </a:prstGeom>
        </p:spPr>
        <p:txBody>
          <a:bodyPr wrap="square">
            <a:spAutoFit/>
          </a:bodyPr>
          <a:lstStyle/>
          <a:p>
            <a:pPr defTabSz="914400"/>
            <a:r>
              <a:rPr lang="en-US" sz="3200" kern="0" dirty="0">
                <a:solidFill>
                  <a:srgbClr val="FFFFFF"/>
                </a:solidFill>
                <a:latin typeface="+mj-lt"/>
              </a:rPr>
              <a:t>Microsoft Switzerland</a:t>
            </a:r>
          </a:p>
        </p:txBody>
      </p:sp>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a:t>
            </a:r>
            <a:r>
              <a:rPr lang="en-US" sz="2800" dirty="0" err="1"/>
              <a:t>keyphrase</a:t>
            </a:r>
            <a:r>
              <a:rPr lang="en-US" sz="2800" dirty="0"/>
              <a:t>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(9/9)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355312"/>
          </a:xfrm>
        </p:spPr>
        <p:txBody>
          <a:bodyPr/>
          <a:lstStyle/>
          <a:p>
            <a:r>
              <a:rPr lang="en-US" dirty="0"/>
              <a:t>Click on the output of the Evaluate Model step, and then on Visualize</a:t>
            </a:r>
          </a:p>
          <a:p>
            <a:r>
              <a:rPr lang="en-US" dirty="0"/>
              <a:t>Note the accuracy of the model is 0.643.</a:t>
            </a:r>
          </a:p>
          <a:p>
            <a:r>
              <a:rPr lang="en-US" i="1" dirty="0"/>
              <a:t>In the simplest interpretation, if 50% of customers would want each of the two offers, machine learning allows us to predict the correct offer for 64.3% of customers, up from 50% with a ‘coin </a:t>
            </a:r>
            <a:r>
              <a:rPr lang="en-US" i="1" dirty="0" err="1"/>
              <a:t>toss’</a:t>
            </a:r>
            <a:r>
              <a:rPr lang="en-US" i="1" dirty="0"/>
              <a:t> or by making the same offer to all customers.</a:t>
            </a:r>
          </a:p>
          <a:p>
            <a:r>
              <a:rPr lang="en-US" dirty="0"/>
              <a:t>Close the Evaluation results dialog.</a:t>
            </a:r>
            <a:endParaRPr lang="en-GB" dirty="0"/>
          </a:p>
        </p:txBody>
      </p:sp>
    </p:spTree>
    <p:extLst>
      <p:ext uri="{BB962C8B-B14F-4D97-AF65-F5344CB8AC3E}">
        <p14:creationId xmlns:p14="http://schemas.microsoft.com/office/powerpoint/2010/main" val="386922284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Deploy Azure ML web service</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t>Click Set up Web Service </a:t>
            </a:r>
            <a:r>
              <a:rPr lang="en-US" dirty="0">
                <a:sym typeface="Wingdings" panose="05000000000000000000" pitchFamily="2" charset="2"/>
              </a:rPr>
              <a:t> Predictive Web Service</a:t>
            </a:r>
          </a:p>
          <a:p>
            <a:r>
              <a:rPr lang="en-US" dirty="0">
                <a:sym typeface="Wingdings" panose="05000000000000000000" pitchFamily="2" charset="2"/>
              </a:rPr>
              <a:t>Change the connection from Web service input to go to Score Model, rather than Edit Metadata</a:t>
            </a:r>
          </a:p>
          <a:p>
            <a:r>
              <a:rPr lang="en-US" dirty="0">
                <a:sym typeface="Wingdings" panose="05000000000000000000" pitchFamily="2" charset="2"/>
              </a:rPr>
              <a:t>Click RUN</a:t>
            </a:r>
          </a:p>
          <a:p>
            <a:r>
              <a:rPr lang="en-US" dirty="0"/>
              <a:t>Click DEPLOY WEB SERVICE</a:t>
            </a:r>
          </a:p>
          <a:p>
            <a:endParaRPr lang="en-GB" dirty="0"/>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46118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(1/4)</a:t>
            </a:r>
            <a:endParaRPr lang="en-GB" sz="2400" dirty="0"/>
          </a:p>
        </p:txBody>
      </p:sp>
      <p:pic>
        <p:nvPicPr>
          <p:cNvPr id="5" name="Picture Placeholder 4" descr="Web service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738664"/>
          </a:xfrm>
        </p:spPr>
        <p:txBody>
          <a:bodyPr/>
          <a:lstStyle/>
          <a:p>
            <a:r>
              <a:rPr lang="en-US" dirty="0"/>
              <a:t>Under API HELP PAGE, click REQUEST/RESPONSE</a:t>
            </a:r>
            <a:endParaRPr lang="en-GB" dirty="0"/>
          </a:p>
        </p:txBody>
      </p:sp>
    </p:spTree>
    <p:extLst>
      <p:ext uri="{BB962C8B-B14F-4D97-AF65-F5344CB8AC3E}">
        <p14:creationId xmlns:p14="http://schemas.microsoft.com/office/powerpoint/2010/main" val="373701634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(2/4)</a:t>
            </a:r>
            <a:endParaRPr lang="en-GB" sz="2400" dirty="0"/>
          </a:p>
        </p:txBody>
      </p:sp>
      <p:sp>
        <p:nvSpPr>
          <p:cNvPr id="4" name="Content Placeholder 3"/>
          <p:cNvSpPr>
            <a:spLocks noGrp="1"/>
          </p:cNvSpPr>
          <p:nvPr>
            <p:ph sz="quarter" idx="11"/>
          </p:nvPr>
        </p:nvSpPr>
        <p:spPr>
          <a:xfrm>
            <a:off x="183263" y="1394165"/>
            <a:ext cx="3566121" cy="461665"/>
          </a:xfrm>
        </p:spPr>
        <p:txBody>
          <a:bodyPr/>
          <a:lstStyle/>
          <a:p>
            <a:r>
              <a:rPr lang="en-US" dirty="0"/>
              <a:t>Copy the Request URI</a:t>
            </a:r>
            <a:endParaRPr lang="en-GB" dirty="0"/>
          </a:p>
        </p:txBody>
      </p:sp>
      <p:pic>
        <p:nvPicPr>
          <p:cNvPr id="8" name="Picture Placeholder 7" descr="Request Response API Documentation for Experiment created on ‎03‎.‎01‎.‎2017 [Predictive Exp.]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59297649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(3/4)</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Return to your Bot Service</a:t>
            </a:r>
          </a:p>
          <a:p>
            <a:r>
              <a:rPr lang="en-US" dirty="0"/>
              <a:t>In </a:t>
            </a:r>
            <a:r>
              <a:rPr lang="en-US" dirty="0" err="1"/>
              <a:t>BasicLuisDialog.csx</a:t>
            </a:r>
            <a:r>
              <a:rPr lang="en-US" dirty="0"/>
              <a:t>, fill in the values for </a:t>
            </a:r>
            <a:r>
              <a:rPr lang="en-US" dirty="0" err="1"/>
              <a:t>mlWebServiceURL</a:t>
            </a:r>
            <a:r>
              <a:rPr lang="en-US" dirty="0"/>
              <a:t> and </a:t>
            </a:r>
            <a:r>
              <a:rPr lang="en-US" dirty="0" err="1"/>
              <a:t>mlWebServiceApiKey</a:t>
            </a:r>
            <a:endParaRPr lang="en-GB" dirty="0"/>
          </a:p>
        </p:txBody>
      </p:sp>
      <p:pic>
        <p:nvPicPr>
          <p:cNvPr id="6" name="Picture 5"/>
          <p:cNvPicPr>
            <a:picLocks noChangeAspect="1"/>
          </p:cNvPicPr>
          <p:nvPr/>
        </p:nvPicPr>
        <p:blipFill rotWithShape="1">
          <a:blip r:embed="rId2"/>
          <a:srcRect r="11244"/>
          <a:stretch/>
        </p:blipFill>
        <p:spPr>
          <a:xfrm>
            <a:off x="4023701" y="479775"/>
            <a:ext cx="7955193" cy="5791200"/>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(4/4)</a:t>
            </a:r>
            <a:endParaRPr lang="en-GB" sz="2400" dirty="0"/>
          </a:p>
        </p:txBody>
      </p:sp>
      <p:sp>
        <p:nvSpPr>
          <p:cNvPr id="4" name="Content Placeholder 3"/>
          <p:cNvSpPr>
            <a:spLocks noGrp="1"/>
          </p:cNvSpPr>
          <p:nvPr>
            <p:ph sz="quarter" idx="11"/>
          </p:nvPr>
        </p:nvSpPr>
        <p:spPr>
          <a:xfrm>
            <a:off x="183263" y="1394165"/>
            <a:ext cx="3566121" cy="2523768"/>
          </a:xfrm>
        </p:spPr>
        <p:txBody>
          <a:bodyPr/>
          <a:lstStyle/>
          <a:p>
            <a:r>
              <a:rPr lang="en-US" dirty="0"/>
              <a:t>Identify the commented out call to the ML Web Service. Uncomment the line (and comment out the line above).</a:t>
            </a:r>
          </a:p>
          <a:p>
            <a:r>
              <a:rPr lang="en-US" dirty="0"/>
              <a:t>Save the file</a:t>
            </a:r>
          </a:p>
          <a:p>
            <a:r>
              <a:rPr lang="en-US" dirty="0"/>
              <a:t>Then try interacting with the bot.</a:t>
            </a:r>
            <a:endParaRPr lang="en-GB" dirty="0"/>
          </a:p>
        </p:txBody>
      </p:sp>
      <p:pic>
        <p:nvPicPr>
          <p:cNvPr id="5" name="Picture 4"/>
          <p:cNvPicPr>
            <a:picLocks noChangeAspect="1"/>
          </p:cNvPicPr>
          <p:nvPr/>
        </p:nvPicPr>
        <p:blipFill>
          <a:blip r:embed="rId2"/>
          <a:stretch>
            <a:fillRect/>
          </a:stretch>
        </p:blipFill>
        <p:spPr>
          <a:xfrm>
            <a:off x="4115140" y="325270"/>
            <a:ext cx="7953375" cy="4724400"/>
          </a:xfrm>
          <a:prstGeom prst="rect">
            <a:avLst/>
          </a:prstGeom>
        </p:spPr>
      </p:pic>
      <p:pic>
        <p:nvPicPr>
          <p:cNvPr id="6" name="Picture 5"/>
          <p:cNvPicPr>
            <a:picLocks noChangeAspect="1"/>
          </p:cNvPicPr>
          <p:nvPr/>
        </p:nvPicPr>
        <p:blipFill>
          <a:blip r:embed="rId3"/>
          <a:stretch>
            <a:fillRect/>
          </a:stretch>
        </p:blipFill>
        <p:spPr>
          <a:xfrm>
            <a:off x="6675432" y="5691798"/>
            <a:ext cx="5200650" cy="75247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19066011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(1/4)</a:t>
            </a:r>
            <a:endParaRPr lang="en-GB" dirty="0"/>
          </a:p>
        </p:txBody>
      </p:sp>
      <p:sp>
        <p:nvSpPr>
          <p:cNvPr id="4" name="Content Placeholder 3"/>
          <p:cNvSpPr>
            <a:spLocks noGrp="1"/>
          </p:cNvSpPr>
          <p:nvPr>
            <p:ph sz="quarter" idx="11"/>
          </p:nvPr>
        </p:nvSpPr>
        <p:spPr>
          <a:xfrm>
            <a:off x="183263" y="1394165"/>
            <a:ext cx="3566121" cy="5724644"/>
          </a:xfrm>
        </p:spPr>
        <p:txBody>
          <a:bodyPr/>
          <a:lstStyle/>
          <a:p>
            <a:r>
              <a:rPr lang="en-US" dirty="0"/>
              <a:t>Go to New </a:t>
            </a:r>
            <a:r>
              <a:rPr lang="en-US" dirty="0">
                <a:sym typeface="Wingdings" panose="05000000000000000000" pitchFamily="2" charset="2"/>
              </a:rPr>
              <a:t> Databases  SQL Data Warehouse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Under Server, select Create a new server</a:t>
            </a:r>
          </a:p>
          <a:p>
            <a:r>
              <a:rPr lang="en-US" dirty="0"/>
              <a:t>Enter a unique name</a:t>
            </a:r>
          </a:p>
          <a:p>
            <a:r>
              <a:rPr lang="en-US" dirty="0"/>
              <a:t>Select a login and password</a:t>
            </a:r>
          </a:p>
          <a:p>
            <a:pPr lvl="1"/>
            <a:r>
              <a:rPr lang="en-US" dirty="0"/>
              <a:t>Avoid using equals “=“ or semicolon “;” in password</a:t>
            </a:r>
          </a:p>
          <a:p>
            <a:pPr lvl="1"/>
            <a:r>
              <a:rPr lang="en-US" dirty="0"/>
              <a:t>Make sure you remember login and password</a:t>
            </a:r>
          </a:p>
          <a:p>
            <a:r>
              <a:rPr lang="en-US" dirty="0"/>
              <a:t>Select your location</a:t>
            </a:r>
          </a:p>
          <a:p>
            <a:r>
              <a:rPr lang="en-US" dirty="0"/>
              <a:t>Click Select</a:t>
            </a:r>
          </a:p>
          <a:p>
            <a:endParaRPr lang="en-US" dirty="0"/>
          </a:p>
          <a:p>
            <a:endParaRPr lang="en-GB" dirty="0"/>
          </a:p>
        </p:txBody>
      </p:sp>
      <p:pic>
        <p:nvPicPr>
          <p:cNvPr id="8" name="Picture Placeholder 7" descr="New server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6518858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(2/4)</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Under Performance, select 100</a:t>
            </a:r>
          </a:p>
          <a:p>
            <a:r>
              <a:rPr lang="en-US" dirty="0"/>
              <a:t>Click Create</a:t>
            </a:r>
            <a:endParaRPr lang="en-GB" dirty="0"/>
          </a:p>
        </p:txBody>
      </p:sp>
      <p:pic>
        <p:nvPicPr>
          <p:cNvPr id="9" name="Picture Placeholder 8" descr="SQL Data Warehouse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09414914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(3/4)</a:t>
            </a:r>
            <a:endParaRPr lang="en-GB" dirty="0"/>
          </a:p>
        </p:txBody>
      </p:sp>
      <p:sp>
        <p:nvSpPr>
          <p:cNvPr id="4" name="Content Placeholder 3"/>
          <p:cNvSpPr>
            <a:spLocks noGrp="1"/>
          </p:cNvSpPr>
          <p:nvPr>
            <p:ph sz="quarter" idx="11"/>
          </p:nvPr>
        </p:nvSpPr>
        <p:spPr>
          <a:xfrm>
            <a:off x="183263" y="1394165"/>
            <a:ext cx="3566121" cy="5047536"/>
          </a:xfrm>
        </p:spPr>
        <p:txBody>
          <a:bodyPr/>
          <a:lstStyle/>
          <a:p>
            <a:r>
              <a:rPr lang="en-US" dirty="0"/>
              <a:t>In Visual Studio, Open the SQL Server Object Explorer view</a:t>
            </a:r>
          </a:p>
          <a:p>
            <a:r>
              <a:rPr lang="en-US" dirty="0"/>
              <a:t>Right click SQL Server </a:t>
            </a:r>
            <a:r>
              <a:rPr lang="en-US" dirty="0">
                <a:sym typeface="Wingdings" panose="05000000000000000000" pitchFamily="2" charset="2"/>
              </a:rPr>
              <a:t> Add SQL Server</a:t>
            </a:r>
          </a:p>
          <a:p>
            <a:r>
              <a:rPr lang="en-US" dirty="0">
                <a:sym typeface="Wingdings" panose="05000000000000000000" pitchFamily="2" charset="2"/>
              </a:rPr>
              <a:t>In the dialog, connect to your Azure subscription if necessary</a:t>
            </a:r>
          </a:p>
          <a:p>
            <a:r>
              <a:rPr lang="en-US" dirty="0">
                <a:sym typeface="Wingdings" panose="05000000000000000000" pitchFamily="2" charset="2"/>
              </a:rPr>
              <a:t>Select your newly created SQL DW</a:t>
            </a:r>
          </a:p>
          <a:p>
            <a:r>
              <a:rPr lang="en-US" dirty="0">
                <a:sym typeface="Wingdings" panose="05000000000000000000" pitchFamily="2" charset="2"/>
              </a:rPr>
              <a:t>Enter your password</a:t>
            </a:r>
          </a:p>
          <a:p>
            <a:r>
              <a:rPr lang="en-US" dirty="0">
                <a:sym typeface="Wingdings" panose="05000000000000000000" pitchFamily="2" charset="2"/>
              </a:rPr>
              <a:t>Click Connect</a:t>
            </a:r>
            <a:endParaRPr lang="en-US" dirty="0"/>
          </a:p>
          <a:p>
            <a:r>
              <a:rPr lang="en-US"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41188" y="339283"/>
            <a:ext cx="4297683" cy="485772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(4/4)</a:t>
            </a:r>
            <a:endParaRPr lang="en-GB" dirty="0"/>
          </a:p>
        </p:txBody>
      </p:sp>
      <p:sp>
        <p:nvSpPr>
          <p:cNvPr id="4" name="Content Placeholder 3"/>
          <p:cNvSpPr>
            <a:spLocks noGrp="1"/>
          </p:cNvSpPr>
          <p:nvPr>
            <p:ph sz="quarter" idx="11"/>
          </p:nvPr>
        </p:nvSpPr>
        <p:spPr>
          <a:xfrm>
            <a:off x="183263" y="1394165"/>
            <a:ext cx="3566121" cy="3477875"/>
          </a:xfrm>
        </p:spPr>
        <p:txBody>
          <a:bodyPr/>
          <a:lstStyle/>
          <a:p>
            <a:r>
              <a:rPr lang="en-US" dirty="0"/>
              <a:t>Right-click your SQL Server instance in the SQL Server Object Explorer View</a:t>
            </a:r>
          </a:p>
          <a:p>
            <a:r>
              <a:rPr lang="en-US" dirty="0"/>
              <a:t>Click New Query…</a:t>
            </a:r>
          </a:p>
          <a:p>
            <a:r>
              <a:rPr lang="en-US" dirty="0"/>
              <a:t>Select your SQL DW database in the drop-down menu</a:t>
            </a:r>
          </a:p>
          <a:p>
            <a:r>
              <a:rPr lang="en-US" dirty="0"/>
              <a:t>Paste the following DDL query in the editor</a:t>
            </a:r>
          </a:p>
          <a:p>
            <a:r>
              <a:rPr lang="en-US" dirty="0"/>
              <a:t>Press Execute</a:t>
            </a:r>
            <a:endParaRPr lang="en-GB" dirty="0"/>
          </a:p>
        </p:txBody>
      </p:sp>
      <p:sp>
        <p:nvSpPr>
          <p:cNvPr id="5" name="Rectangle 4"/>
          <p:cNvSpPr/>
          <p:nvPr/>
        </p:nvSpPr>
        <p:spPr>
          <a:xfrm>
            <a:off x="549019" y="4871225"/>
            <a:ext cx="4756411" cy="2031325"/>
          </a:xfrm>
          <a:prstGeom prst="rect">
            <a:avLst/>
          </a:prstGeom>
        </p:spPr>
        <p:txBody>
          <a:bodyPr wrap="square">
            <a:spAutoFit/>
          </a:bodyPr>
          <a:lstStyle/>
          <a:p>
            <a:r>
              <a:rPr lang="en-GB" sz="900" dirty="0"/>
              <a:t>CREATE TABLE [</a:t>
            </a:r>
            <a:r>
              <a:rPr lang="en-GB" sz="900" dirty="0" err="1"/>
              <a:t>dbo</a:t>
            </a:r>
            <a:r>
              <a:rPr lang="en-GB" sz="900" dirty="0"/>
              <a:t>].[</a:t>
            </a:r>
            <a:r>
              <a:rPr lang="en-GB" sz="900" dirty="0" err="1"/>
              <a:t>BotDetailedData</a:t>
            </a:r>
            <a:r>
              <a:rPr lang="en-GB" sz="900" dirty="0"/>
              <a:t>] (</a:t>
            </a:r>
          </a:p>
          <a:p>
            <a:r>
              <a:rPr lang="en-GB" sz="900" dirty="0"/>
              <a:t>    [timestamp] datetime2(7), </a:t>
            </a:r>
          </a:p>
          <a:p>
            <a:r>
              <a:rPr lang="en-GB" sz="900" dirty="0"/>
              <a:t>    [intent] </a:t>
            </a:r>
            <a:r>
              <a:rPr lang="en-GB" sz="900" dirty="0" err="1"/>
              <a:t>nvarchar</a:t>
            </a:r>
            <a:r>
              <a:rPr lang="en-GB" sz="900" dirty="0"/>
              <a:t>(10), </a:t>
            </a:r>
          </a:p>
          <a:p>
            <a:r>
              <a:rPr lang="en-GB" sz="900" dirty="0"/>
              <a:t>    [</a:t>
            </a:r>
            <a:r>
              <a:rPr lang="en-GB" sz="900" dirty="0" err="1"/>
              <a:t>channelId</a:t>
            </a:r>
            <a:r>
              <a:rPr lang="en-GB" sz="900" dirty="0"/>
              <a:t>] </a:t>
            </a:r>
            <a:r>
              <a:rPr lang="en-GB" sz="900" dirty="0" err="1"/>
              <a:t>nvarchar</a:t>
            </a:r>
            <a:r>
              <a:rPr lang="en-GB" sz="900" dirty="0"/>
              <a:t>(100), </a:t>
            </a:r>
          </a:p>
          <a:p>
            <a:r>
              <a:rPr lang="en-GB" sz="900" dirty="0"/>
              <a:t>    [id] </a:t>
            </a:r>
            <a:r>
              <a:rPr lang="en-GB" sz="900" dirty="0" err="1"/>
              <a:t>nvarchar</a:t>
            </a:r>
            <a:r>
              <a:rPr lang="en-GB" sz="900" dirty="0"/>
              <a:t>(100) NOT NULL, </a:t>
            </a:r>
          </a:p>
          <a:p>
            <a:r>
              <a:rPr lang="en-GB" sz="900" dirty="0"/>
              <a:t>    [product] </a:t>
            </a:r>
            <a:r>
              <a:rPr lang="en-GB" sz="900" dirty="0" err="1"/>
              <a:t>nvarchar</a:t>
            </a:r>
            <a:r>
              <a:rPr lang="en-GB" sz="900" dirty="0"/>
              <a:t>(250), </a:t>
            </a:r>
          </a:p>
          <a:p>
            <a:r>
              <a:rPr lang="en-GB" sz="900" dirty="0"/>
              <a:t>    [score] decimal(19, 10), </a:t>
            </a:r>
          </a:p>
          <a:p>
            <a:r>
              <a:rPr lang="en-GB" sz="900" dirty="0"/>
              <a:t>    [text] </a:t>
            </a:r>
            <a:r>
              <a:rPr lang="en-GB" sz="900" dirty="0" err="1"/>
              <a:t>nvarchar</a:t>
            </a:r>
            <a:r>
              <a:rPr lang="en-GB" sz="900" dirty="0"/>
              <a:t>(4000), </a:t>
            </a:r>
          </a:p>
          <a:p>
            <a:r>
              <a:rPr lang="en-GB" sz="900" dirty="0"/>
              <a:t>    [</a:t>
            </a:r>
            <a:r>
              <a:rPr lang="en-GB" sz="900" dirty="0" err="1"/>
              <a:t>EventProcessedUtcTime</a:t>
            </a:r>
            <a:r>
              <a:rPr lang="en-GB" sz="900" dirty="0"/>
              <a:t>] datetime2(7), </a:t>
            </a:r>
          </a:p>
          <a:p>
            <a:r>
              <a:rPr lang="en-GB" sz="900" dirty="0"/>
              <a:t>    [</a:t>
            </a:r>
            <a:r>
              <a:rPr lang="en-GB" sz="900" dirty="0" err="1"/>
              <a:t>PartitionId</a:t>
            </a:r>
            <a:r>
              <a:rPr lang="en-GB" sz="900" dirty="0"/>
              <a:t>] </a:t>
            </a:r>
            <a:r>
              <a:rPr lang="en-GB" sz="900" dirty="0" err="1"/>
              <a:t>bigint</a:t>
            </a:r>
            <a:r>
              <a:rPr lang="en-GB" sz="900" dirty="0"/>
              <a:t>,</a:t>
            </a:r>
          </a:p>
          <a:p>
            <a:r>
              <a:rPr lang="en-GB" sz="900" dirty="0"/>
              <a:t>    [</a:t>
            </a:r>
            <a:r>
              <a:rPr lang="en-GB" sz="900" dirty="0" err="1"/>
              <a:t>EventEnqueuedUtcTime</a:t>
            </a:r>
            <a:r>
              <a:rPr lang="en-GB" sz="900" dirty="0"/>
              <a:t>] datetime2(7), </a:t>
            </a:r>
          </a:p>
          <a:p>
            <a:r>
              <a:rPr lang="en-GB" sz="900" dirty="0"/>
              <a:t>    [</a:t>
            </a:r>
            <a:r>
              <a:rPr lang="en-GB" sz="900" dirty="0" err="1"/>
              <a:t>KeyPhrase</a:t>
            </a:r>
            <a:r>
              <a:rPr lang="en-GB" sz="900" dirty="0"/>
              <a:t>] </a:t>
            </a:r>
            <a:r>
              <a:rPr lang="en-GB" sz="900" dirty="0" err="1"/>
              <a:t>nvarchar</a:t>
            </a:r>
            <a:r>
              <a:rPr lang="en-GB" sz="900" dirty="0"/>
              <a:t>(4000)</a:t>
            </a:r>
          </a:p>
          <a:p>
            <a:r>
              <a:rPr lang="en-GB" sz="900" dirty="0"/>
              <a:t>)</a:t>
            </a:r>
          </a:p>
          <a:p>
            <a:r>
              <a:rPr lang="en-GB" sz="900" dirty="0"/>
              <a:t>WITH (CLUSTERED COLUMNSTORE INDEX, DISTRIBUTION = HASH([id]));</a:t>
            </a:r>
          </a:p>
        </p:txBody>
      </p:sp>
      <p:pic>
        <p:nvPicPr>
          <p:cNvPr id="7" name="Picture 6"/>
          <p:cNvPicPr>
            <a:picLocks noChangeAspect="1"/>
          </p:cNvPicPr>
          <p:nvPr/>
        </p:nvPicPr>
        <p:blipFill>
          <a:blip r:embed="rId2"/>
          <a:stretch>
            <a:fillRect/>
          </a:stretch>
        </p:blipFill>
        <p:spPr>
          <a:xfrm>
            <a:off x="5120969" y="1264150"/>
            <a:ext cx="4781550" cy="3886200"/>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(1/7)</a:t>
            </a:r>
            <a:endParaRPr lang="en-GB" dirty="0"/>
          </a:p>
        </p:txBody>
      </p:sp>
      <p:pic>
        <p:nvPicPr>
          <p:cNvPr id="5" name="Picture Placeholder 4" descr="New data factory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754874"/>
          </a:xfrm>
        </p:spPr>
        <p:txBody>
          <a:bodyPr/>
          <a:lstStyle/>
          <a:p>
            <a:r>
              <a:rPr lang="en-US" dirty="0"/>
              <a:t>Go to New, search for “Data Factory”, click Data Factory, Create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Select a location</a:t>
            </a:r>
            <a:r>
              <a:rPr lang="en-GB" dirty="0"/>
              <a:t>. Note that the region does not need to match the region where your data is located.</a:t>
            </a:r>
            <a:endParaRPr lang="en-US" dirty="0">
              <a:sym typeface="Wingdings" panose="05000000000000000000" pitchFamily="2" charset="2"/>
            </a:endParaRPr>
          </a:p>
          <a:p>
            <a:r>
              <a:rPr lang="en-US" dirty="0">
                <a:sym typeface="Wingdings" panose="05000000000000000000" pitchFamily="2" charset="2"/>
              </a:rPr>
              <a:t>Click Create.</a:t>
            </a:r>
            <a:endParaRPr lang="en-GB" dirty="0"/>
          </a:p>
        </p:txBody>
      </p:sp>
    </p:spTree>
    <p:extLst>
      <p:ext uri="{BB962C8B-B14F-4D97-AF65-F5344CB8AC3E}">
        <p14:creationId xmlns:p14="http://schemas.microsoft.com/office/powerpoint/2010/main" val="15474444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(2/7)</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sym typeface="Wingdings" panose="05000000000000000000" pitchFamily="2" charset="2"/>
              </a:rPr>
              <a:t>In Visual Studio</a:t>
            </a:r>
          </a:p>
          <a:p>
            <a:r>
              <a:rPr lang="en-US" dirty="0">
                <a:sym typeface="Wingdings" panose="05000000000000000000" pitchFamily="2" charset="2"/>
              </a:rPr>
              <a:t>Go to File  New  Project</a:t>
            </a:r>
          </a:p>
          <a:p>
            <a:r>
              <a:rPr lang="en-US" dirty="0">
                <a:sym typeface="Wingdings" panose="05000000000000000000" pitchFamily="2" charset="2"/>
              </a:rPr>
              <a:t>Select Data Factory  Empty Data Factory Project</a:t>
            </a:r>
          </a:p>
          <a:p>
            <a:r>
              <a:rPr lang="en-US" dirty="0">
                <a:sym typeface="Wingdings" panose="05000000000000000000" pitchFamily="2" charset="2"/>
              </a:rPr>
              <a:t>Select a name and location for your solution files</a:t>
            </a:r>
          </a:p>
          <a:p>
            <a:r>
              <a:rPr lang="en-US" dirty="0">
                <a:sym typeface="Wingdings" panose="05000000000000000000" pitchFamily="2" charset="2"/>
              </a:rPr>
              <a:t>Click OK</a:t>
            </a:r>
            <a:endParaRPr lang="en-GB" dirty="0"/>
          </a:p>
        </p:txBody>
      </p:sp>
      <p:pic>
        <p:nvPicPr>
          <p:cNvPr id="11" name="Picture 10"/>
          <p:cNvPicPr>
            <a:picLocks noChangeAspect="1"/>
          </p:cNvPicPr>
          <p:nvPr/>
        </p:nvPicPr>
        <p:blipFill>
          <a:blip r:embed="rId2"/>
          <a:stretch>
            <a:fillRect/>
          </a:stretch>
        </p:blipFill>
        <p:spPr>
          <a:xfrm>
            <a:off x="4298018" y="936970"/>
            <a:ext cx="7534275" cy="5238750"/>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(3/7)</a:t>
            </a:r>
            <a:endParaRPr lang="en-GB" dirty="0"/>
          </a:p>
        </p:txBody>
      </p:sp>
      <p:sp>
        <p:nvSpPr>
          <p:cNvPr id="4" name="Content Placeholder 3"/>
          <p:cNvSpPr>
            <a:spLocks noGrp="1"/>
          </p:cNvSpPr>
          <p:nvPr>
            <p:ph sz="quarter" idx="11"/>
          </p:nvPr>
        </p:nvSpPr>
        <p:spPr>
          <a:xfrm>
            <a:off x="183263" y="1394165"/>
            <a:ext cx="3566121" cy="2462213"/>
          </a:xfrm>
        </p:spPr>
        <p:txBody>
          <a:bodyPr/>
          <a:lstStyle/>
          <a:p>
            <a:r>
              <a:rPr lang="en-US" dirty="0"/>
              <a:t>In the Solution Explorer view, right-click on your project, then Add </a:t>
            </a:r>
            <a:r>
              <a:rPr lang="en-US" dirty="0">
                <a:sym typeface="Wingdings" panose="05000000000000000000" pitchFamily="2" charset="2"/>
              </a:rPr>
              <a:t> Existing Item…</a:t>
            </a:r>
          </a:p>
          <a:p>
            <a:r>
              <a:rPr lang="en-US" dirty="0">
                <a:sym typeface="Wingdings" panose="05000000000000000000" pitchFamily="2" charset="2"/>
              </a:rPr>
              <a:t>Add all files from the Resources\</a:t>
            </a:r>
            <a:r>
              <a:rPr lang="en-US" dirty="0" err="1">
                <a:sym typeface="Wingdings" panose="05000000000000000000" pitchFamily="2" charset="2"/>
              </a:rPr>
              <a:t>ProcessBotTextDataFactory</a:t>
            </a:r>
            <a:r>
              <a:rPr lang="en-US" dirty="0">
                <a:sym typeface="Wingdings" panose="05000000000000000000" pitchFamily="2" charset="2"/>
              </a:rPr>
              <a:t>\Pipelines directory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5"/>
          <a:stretch/>
        </p:blipFill>
        <p:spPr>
          <a:xfrm>
            <a:off x="5450077" y="205458"/>
            <a:ext cx="6583994" cy="3017487"/>
          </a:xfrm>
          <a:prstGeom prst="rect">
            <a:avLst/>
          </a:prstGeom>
        </p:spPr>
      </p:pic>
      <p:pic>
        <p:nvPicPr>
          <p:cNvPr id="9" name="Picture 8"/>
          <p:cNvPicPr>
            <a:picLocks noChangeAspect="1"/>
          </p:cNvPicPr>
          <p:nvPr/>
        </p:nvPicPr>
        <p:blipFill>
          <a:blip r:embed="rId3"/>
          <a:stretch>
            <a:fillRect/>
          </a:stretch>
        </p:blipFill>
        <p:spPr>
          <a:xfrm>
            <a:off x="5605559" y="3441166"/>
            <a:ext cx="6273029" cy="3546706"/>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(4/7)</a:t>
            </a:r>
            <a:endParaRPr lang="en-GB" dirty="0"/>
          </a:p>
        </p:txBody>
      </p:sp>
      <p:sp>
        <p:nvSpPr>
          <p:cNvPr id="4" name="Content Placeholder 3"/>
          <p:cNvSpPr>
            <a:spLocks noGrp="1"/>
          </p:cNvSpPr>
          <p:nvPr>
            <p:ph sz="quarter" idx="11"/>
          </p:nvPr>
        </p:nvSpPr>
        <p:spPr>
          <a:xfrm>
            <a:off x="183263" y="1394165"/>
            <a:ext cx="3566121" cy="3099310"/>
          </a:xfrm>
        </p:spPr>
        <p:txBody>
          <a:bodyPr/>
          <a:lstStyle/>
          <a:p>
            <a:r>
              <a:rPr lang="en-US" sz="1800" dirty="0"/>
              <a:t>In the Solution Explorer view, right-click on your project, then Add </a:t>
            </a:r>
            <a:r>
              <a:rPr lang="en-US" sz="1800" dirty="0">
                <a:sym typeface="Wingdings" panose="05000000000000000000" pitchFamily="2" charset="2"/>
              </a:rPr>
              <a:t> New Item…</a:t>
            </a:r>
          </a:p>
          <a:p>
            <a:r>
              <a:rPr lang="en-US" sz="1800" dirty="0"/>
              <a:t>Perform this operation 4 times to create the resources as specified in the table below. Make sure you name the resources exactly as indicated.</a:t>
            </a:r>
          </a:p>
          <a:p>
            <a:r>
              <a:rPr lang="en-US" sz="1800" dirty="0"/>
              <a:t>Configure passwords / account keys as guided.</a:t>
            </a:r>
            <a:endParaRPr lang="en-GB" sz="1800" dirty="0"/>
          </a:p>
        </p:txBody>
      </p:sp>
      <p:pic>
        <p:nvPicPr>
          <p:cNvPr id="5" name="Picture 4"/>
          <p:cNvPicPr>
            <a:picLocks noChangeAspect="1"/>
          </p:cNvPicPr>
          <p:nvPr/>
        </p:nvPicPr>
        <p:blipFill>
          <a:blip r:embed="rId2"/>
          <a:stretch>
            <a:fillRect/>
          </a:stretch>
        </p:blipFill>
        <p:spPr>
          <a:xfrm>
            <a:off x="5303847" y="264966"/>
            <a:ext cx="6557084" cy="454218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382167669"/>
              </p:ext>
            </p:extLst>
          </p:nvPr>
        </p:nvGraphicFramePr>
        <p:xfrm>
          <a:off x="1006214" y="5025928"/>
          <a:ext cx="10241168" cy="1854200"/>
        </p:xfrm>
        <a:graphic>
          <a:graphicData uri="http://schemas.openxmlformats.org/drawingml/2006/table">
            <a:tbl>
              <a:tblPr firstRow="1" bandRow="1">
                <a:tableStyleId>{5C22544A-7EE6-4342-B048-85BDC9FD1C3A}</a:tableStyleId>
              </a:tblPr>
              <a:tblGrid>
                <a:gridCol w="5120584">
                  <a:extLst>
                    <a:ext uri="{9D8B030D-6E8A-4147-A177-3AD203B41FA5}">
                      <a16:colId xmlns:a16="http://schemas.microsoft.com/office/drawing/2014/main" val="3385703469"/>
                    </a:ext>
                  </a:extLst>
                </a:gridCol>
                <a:gridCol w="5120584">
                  <a:extLst>
                    <a:ext uri="{9D8B030D-6E8A-4147-A177-3AD203B41FA5}">
                      <a16:colId xmlns:a16="http://schemas.microsoft.com/office/drawing/2014/main" val="765031514"/>
                    </a:ext>
                  </a:extLst>
                </a:gridCol>
              </a:tblGrid>
              <a:tr h="370840">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70840">
                <a:tc>
                  <a:txBody>
                    <a:bodyPr/>
                    <a:lstStyle/>
                    <a:p>
                      <a:r>
                        <a:rPr lang="en-US" dirty="0"/>
                        <a:t>Azure Data Lake Analytics Linked Service</a:t>
                      </a:r>
                      <a:endParaRPr lang="en-GB" dirty="0"/>
                    </a:p>
                  </a:txBody>
                  <a:tcPr/>
                </a:tc>
                <a:tc>
                  <a:txBody>
                    <a:bodyPr/>
                    <a:lstStyle/>
                    <a:p>
                      <a:r>
                        <a:rPr lang="en-GB" dirty="0" err="1"/>
                        <a:t>DataLakeAnalyticsLinkedService</a:t>
                      </a:r>
                      <a:endParaRPr lang="en-GB" dirty="0"/>
                    </a:p>
                  </a:txBody>
                  <a:tcPr/>
                </a:tc>
                <a:extLst>
                  <a:ext uri="{0D108BD9-81ED-4DB2-BD59-A6C34878D82A}">
                    <a16:rowId xmlns:a16="http://schemas.microsoft.com/office/drawing/2014/main" val="203914949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dirty="0" err="1"/>
                        <a:t>DataLakeStoreLinkedService</a:t>
                      </a:r>
                      <a:endParaRPr lang="en-GB" dirty="0"/>
                    </a:p>
                  </a:txBody>
                  <a:tcPr/>
                </a:tc>
                <a:extLst>
                  <a:ext uri="{0D108BD9-81ED-4DB2-BD59-A6C34878D82A}">
                    <a16:rowId xmlns:a16="http://schemas.microsoft.com/office/drawing/2014/main" val="857053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dirty="0" err="1"/>
                        <a:t>SqlDwLinkedService</a:t>
                      </a:r>
                      <a:endParaRPr lang="en-GB" dirty="0"/>
                    </a:p>
                  </a:txBody>
                  <a:tcPr/>
                </a:tc>
                <a:extLst>
                  <a:ext uri="{0D108BD9-81ED-4DB2-BD59-A6C34878D82A}">
                    <a16:rowId xmlns:a16="http://schemas.microsoft.com/office/drawing/2014/main" val="1276828552"/>
                  </a:ext>
                </a:extLst>
              </a:tr>
              <a:tr h="370840">
                <a:tc>
                  <a:txBody>
                    <a:bodyPr/>
                    <a:lstStyle/>
                    <a:p>
                      <a:r>
                        <a:rPr lang="en-US" dirty="0"/>
                        <a:t>Azure Storage Linked Service</a:t>
                      </a:r>
                      <a:endParaRPr lang="en-GB" dirty="0"/>
                    </a:p>
                  </a:txBody>
                  <a:tcPr/>
                </a:tc>
                <a:tc>
                  <a:txBody>
                    <a:bodyPr/>
                    <a:lstStyle/>
                    <a:p>
                      <a:r>
                        <a:rPr lang="en-GB" dirty="0" err="1"/>
                        <a:t>BlobLinkedService</a:t>
                      </a:r>
                      <a:endParaRPr lang="en-GB" dirty="0"/>
                    </a:p>
                  </a:txBody>
                  <a:tcPr/>
                </a:tc>
                <a:extLst>
                  <a:ext uri="{0D108BD9-81ED-4DB2-BD59-A6C34878D82A}">
                    <a16:rowId xmlns:a16="http://schemas.microsoft.com/office/drawing/2014/main" val="3707519527"/>
                  </a:ext>
                </a:extLst>
              </a:tr>
            </a:tbl>
          </a:graphicData>
        </a:graphic>
      </p:graphicFrame>
    </p:spTree>
    <p:extLst>
      <p:ext uri="{BB962C8B-B14F-4D97-AF65-F5344CB8AC3E}">
        <p14:creationId xmlns:p14="http://schemas.microsoft.com/office/powerpoint/2010/main" val="5657512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(5/7)</a:t>
            </a:r>
            <a:endParaRPr lang="en-GB" dirty="0"/>
          </a:p>
        </p:txBody>
      </p:sp>
      <p:sp>
        <p:nvSpPr>
          <p:cNvPr id="4" name="Content Placeholder 3"/>
          <p:cNvSpPr>
            <a:spLocks noGrp="1"/>
          </p:cNvSpPr>
          <p:nvPr>
            <p:ph sz="quarter" idx="11"/>
          </p:nvPr>
        </p:nvSpPr>
        <p:spPr>
          <a:xfrm>
            <a:off x="183263" y="1394165"/>
            <a:ext cx="3566121" cy="5570756"/>
          </a:xfrm>
        </p:spPr>
        <p:txBody>
          <a:bodyPr/>
          <a:lstStyle/>
          <a:p>
            <a:r>
              <a:rPr lang="en-US" dirty="0"/>
              <a:t>From the Solution Explorer view, open the file </a:t>
            </a:r>
            <a:r>
              <a:rPr lang="en-US" sz="1600" dirty="0" err="1"/>
              <a:t>ProcessBotTextPipeline.json</a:t>
            </a:r>
            <a:endParaRPr lang="en-US" sz="1600" dirty="0"/>
          </a:p>
          <a:p>
            <a:r>
              <a:rPr lang="en-US" dirty="0"/>
              <a:t>Change the placeholder $</a:t>
            </a:r>
            <a:r>
              <a:rPr lang="en-US" dirty="0" err="1"/>
              <a:t>startDate</a:t>
            </a:r>
            <a:r>
              <a:rPr lang="en-US" dirty="0"/>
              <a:t> in the file with today’s date in ISO 8601 format, e.g. “2017-01-20”. This will allow the pipeline to run immediately over the data collected yesterday. (If you enter today’s date, the pipeline will only run the next night at midnight).</a:t>
            </a:r>
          </a:p>
          <a:p>
            <a:r>
              <a:rPr lang="en-US" dirty="0"/>
              <a:t>Save the file.</a:t>
            </a:r>
          </a:p>
          <a:p>
            <a:endParaRPr lang="en-US" dirty="0"/>
          </a:p>
          <a:p>
            <a:pPr marL="0" indent="0">
              <a:buNone/>
            </a:pPr>
            <a:r>
              <a:rPr lang="en-US" sz="1400" dirty="0"/>
              <a:t>Note that the scheduler is set to start activities at the </a:t>
            </a:r>
            <a:r>
              <a:rPr lang="en-US" sz="1400" dirty="0" err="1"/>
              <a:t>StartOfInterval</a:t>
            </a:r>
            <a:endParaRPr lang="en-GB" sz="14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(6/7)</a:t>
            </a:r>
            <a:endParaRPr lang="en-GB" dirty="0"/>
          </a:p>
        </p:txBody>
      </p:sp>
      <p:sp>
        <p:nvSpPr>
          <p:cNvPr id="4" name="Content Placeholder 3"/>
          <p:cNvSpPr>
            <a:spLocks noGrp="1"/>
          </p:cNvSpPr>
          <p:nvPr>
            <p:ph sz="quarter" idx="11"/>
          </p:nvPr>
        </p:nvSpPr>
        <p:spPr>
          <a:xfrm>
            <a:off x="183263" y="1394165"/>
            <a:ext cx="3566121" cy="5232202"/>
          </a:xfrm>
        </p:spPr>
        <p:txBody>
          <a:bodyPr/>
          <a:lstStyle/>
          <a:p>
            <a:r>
              <a:rPr lang="en-GB" i="1" dirty="0"/>
              <a:t>Note that the scheduler is set to start activities at the </a:t>
            </a:r>
            <a:r>
              <a:rPr lang="en-GB" i="1" dirty="0" err="1"/>
              <a:t>StartOfInterval</a:t>
            </a:r>
            <a:r>
              <a:rPr lang="en-GB" i="1" dirty="0"/>
              <a:t>. That means the Data Factory will process the data for a given day at the beginning of the day. This is for the purpose of this workshop, so that the slice for today starts immediately.</a:t>
            </a:r>
          </a:p>
          <a:p>
            <a:r>
              <a:rPr lang="en-US" i="1" dirty="0"/>
              <a:t>If you want the pipeline to process daily data in the future, change style to </a:t>
            </a:r>
            <a:r>
              <a:rPr lang="en-US" i="1" dirty="0" err="1"/>
              <a:t>EndOfInterval</a:t>
            </a:r>
            <a:r>
              <a:rPr lang="en-US" i="1" dirty="0"/>
              <a:t> in the Pipeline and all Dataset definitions, and publish the pipeline again.</a:t>
            </a:r>
            <a:endParaRPr lang="en-GB"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(7/7)</a:t>
            </a:r>
            <a:endParaRPr lang="en-GB" dirty="0"/>
          </a:p>
        </p:txBody>
      </p:sp>
      <p:sp>
        <p:nvSpPr>
          <p:cNvPr id="4" name="Content Placeholder 3"/>
          <p:cNvSpPr>
            <a:spLocks noGrp="1"/>
          </p:cNvSpPr>
          <p:nvPr>
            <p:ph sz="quarter" idx="11"/>
          </p:nvPr>
        </p:nvSpPr>
        <p:spPr>
          <a:xfrm>
            <a:off x="183263" y="1394165"/>
            <a:ext cx="3566121" cy="4585871"/>
          </a:xfrm>
        </p:spPr>
        <p:txBody>
          <a:bodyPr/>
          <a:lstStyle/>
          <a:p>
            <a:r>
              <a:rPr lang="en-US" dirty="0"/>
              <a:t>In the Solution Explorer view, right-click on your project, then Publish…</a:t>
            </a:r>
          </a:p>
          <a:p>
            <a:r>
              <a:rPr lang="en-US" dirty="0"/>
              <a:t>Select Create New Data Factory</a:t>
            </a:r>
          </a:p>
          <a:p>
            <a:r>
              <a:rPr lang="en-US" dirty="0"/>
              <a:t>Enter a name</a:t>
            </a:r>
          </a:p>
          <a:p>
            <a:r>
              <a:rPr lang="en-US" dirty="0"/>
              <a:t>Select your resource group</a:t>
            </a:r>
            <a:r>
              <a:rPr lang="en-GB" dirty="0"/>
              <a:t> and a region. Note that the region does not need to match the region where your data is located.</a:t>
            </a:r>
          </a:p>
          <a:p>
            <a:r>
              <a:rPr lang="en-US" dirty="0"/>
              <a:t>C</a:t>
            </a:r>
            <a:r>
              <a:rPr lang="en-GB" dirty="0"/>
              <a:t>lick Next multiple times until the wizard completes, then Finish.</a:t>
            </a:r>
            <a:endParaRPr lang="en-US" dirty="0"/>
          </a:p>
        </p:txBody>
      </p:sp>
      <p:pic>
        <p:nvPicPr>
          <p:cNvPr id="5" name="Picture 4"/>
          <p:cNvPicPr>
            <a:picLocks noChangeAspect="1"/>
          </p:cNvPicPr>
          <p:nvPr/>
        </p:nvPicPr>
        <p:blipFill>
          <a:blip r:embed="rId2"/>
          <a:stretch>
            <a:fillRect/>
          </a:stretch>
        </p:blipFill>
        <p:spPr>
          <a:xfrm>
            <a:off x="4480896" y="388336"/>
            <a:ext cx="7475237" cy="3879553"/>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Go to your newly created Data Factory</a:t>
            </a:r>
          </a:p>
          <a:p>
            <a:r>
              <a:rPr lang="en-US" dirty="0"/>
              <a:t>Click Monitor and Manage</a:t>
            </a:r>
            <a:endParaRPr lang="en-GB"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5" name="Picture 4"/>
          <p:cNvPicPr>
            <a:picLocks noChangeAspect="1"/>
          </p:cNvPicPr>
          <p:nvPr/>
        </p:nvPicPr>
        <p:blipFill rotWithShape="1">
          <a:blip r:embed="rId2"/>
          <a:srcRect r="32317"/>
          <a:stretch/>
        </p:blipFill>
        <p:spPr>
          <a:xfrm>
            <a:off x="4389457" y="1257160"/>
            <a:ext cx="7692158" cy="4630877"/>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85433"/>
          </a:xfrm>
        </p:spPr>
        <p:txBody>
          <a:bodyPr/>
          <a:lstStyle/>
          <a:p>
            <a:r>
              <a:rPr lang="en-US" sz="28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800" dirty="0"/>
              <a:t>We will then create a machine learning model to predict which offer is most likely to be accepted based on the message sent by a bot user. We will then modify the bot to use this machine learning model to make targeted offers.</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dashboard (1/6)</a:t>
            </a:r>
            <a:endParaRPr lang="en-GB" dirty="0"/>
          </a:p>
        </p:txBody>
      </p:sp>
      <p:pic>
        <p:nvPicPr>
          <p:cNvPr id="6" name="Picture Placeholder 5"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Navigate to your SQL data warehouse</a:t>
            </a:r>
          </a:p>
          <a:p>
            <a:r>
              <a:rPr lang="en-US" dirty="0"/>
              <a:t>Click Open In </a:t>
            </a:r>
            <a:r>
              <a:rPr lang="en-US" dirty="0" err="1"/>
              <a:t>PowerBI</a:t>
            </a:r>
            <a:endParaRPr lang="en-GB" dirty="0"/>
          </a:p>
        </p:txBody>
      </p:sp>
    </p:spTree>
    <p:extLst>
      <p:ext uri="{BB962C8B-B14F-4D97-AF65-F5344CB8AC3E}">
        <p14:creationId xmlns:p14="http://schemas.microsoft.com/office/powerpoint/2010/main" val="252070652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(2/6)</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Click Next, then enter your database password and click Sign In.</a:t>
            </a:r>
            <a:endParaRPr lang="en-GB" dirty="0"/>
          </a:p>
        </p:txBody>
      </p:sp>
      <p:pic>
        <p:nvPicPr>
          <p:cNvPr id="5" name="Picture 4"/>
          <p:cNvPicPr>
            <a:picLocks noChangeAspect="1"/>
          </p:cNvPicPr>
          <p:nvPr/>
        </p:nvPicPr>
        <p:blipFill>
          <a:blip r:embed="rId2"/>
          <a:stretch>
            <a:fillRect/>
          </a:stretch>
        </p:blipFill>
        <p:spPr>
          <a:xfrm>
            <a:off x="5029530" y="845531"/>
            <a:ext cx="5810250" cy="52292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(3/6)</a:t>
            </a:r>
            <a:endParaRPr lang="en-GB" dirty="0"/>
          </a:p>
        </p:txBody>
      </p:sp>
      <p:sp>
        <p:nvSpPr>
          <p:cNvPr id="4" name="Content Placeholder 3"/>
          <p:cNvSpPr>
            <a:spLocks noGrp="1"/>
          </p:cNvSpPr>
          <p:nvPr>
            <p:ph sz="quarter" idx="11"/>
          </p:nvPr>
        </p:nvSpPr>
        <p:spPr>
          <a:xfrm>
            <a:off x="183263" y="1394165"/>
            <a:ext cx="3566121" cy="2862322"/>
          </a:xfrm>
        </p:spPr>
        <p:txBody>
          <a:bodyPr/>
          <a:lstStyle/>
          <a:p>
            <a:r>
              <a:rPr lang="en-US" dirty="0"/>
              <a:t>Click My Workspace, then Datasets</a:t>
            </a:r>
          </a:p>
          <a:p>
            <a:r>
              <a:rPr lang="en-US" dirty="0"/>
              <a:t>A new dataset named after your SQL DW is listed (it might take a few minutes to appear).</a:t>
            </a:r>
          </a:p>
          <a:p>
            <a:r>
              <a:rPr lang="en-US" dirty="0"/>
              <a:t>Click on the “Create report” icon next to it.</a:t>
            </a:r>
          </a:p>
          <a:p>
            <a:r>
              <a:rPr lang="en-US" dirty="0"/>
              <a:t> </a:t>
            </a:r>
            <a:endParaRPr lang="en-GB" dirty="0"/>
          </a:p>
        </p:txBody>
      </p:sp>
      <p:pic>
        <p:nvPicPr>
          <p:cNvPr id="5" name="Picture 4"/>
          <p:cNvPicPr>
            <a:picLocks noChangeAspect="1"/>
          </p:cNvPicPr>
          <p:nvPr/>
        </p:nvPicPr>
        <p:blipFill>
          <a:blip r:embed="rId2"/>
          <a:stretch>
            <a:fillRect/>
          </a:stretch>
        </p:blipFill>
        <p:spPr>
          <a:xfrm>
            <a:off x="4298018" y="1373172"/>
            <a:ext cx="7743825" cy="421957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(4/6)</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(5/6)</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named “Bot data”</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(6/6)</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Click My Workspace, then click on the “Bot data” dashboard</a:t>
            </a:r>
          </a:p>
          <a:p>
            <a:r>
              <a:rPr lang="en-US" dirty="0"/>
              <a:t>Interact with your dashboard</a:t>
            </a:r>
          </a:p>
        </p:txBody>
      </p:sp>
      <p:pic>
        <p:nvPicPr>
          <p:cNvPr id="6" name="Picture 5"/>
          <p:cNvPicPr>
            <a:picLocks noChangeAspect="1"/>
          </p:cNvPicPr>
          <p:nvPr/>
        </p:nvPicPr>
        <p:blipFill>
          <a:blip r:embed="rId2"/>
          <a:stretch>
            <a:fillRect/>
          </a:stretch>
        </p:blipFill>
        <p:spPr>
          <a:xfrm>
            <a:off x="4206579" y="777028"/>
            <a:ext cx="7937543" cy="3112762"/>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893647"/>
          </a:xfrm>
        </p:spPr>
        <p:txBody>
          <a:bodyPr/>
          <a:lstStyle/>
          <a:p>
            <a:r>
              <a:rPr lang="en-US" sz="1800" dirty="0"/>
              <a:t>Run the simulator again to make sure there is data for the last 10 minutes</a:t>
            </a:r>
          </a:p>
          <a:p>
            <a:r>
              <a:rPr lang="en-US" sz="1800" dirty="0"/>
              <a:t>In the box “Ask a question about your data”, type the text: average of score over last 10 minutes as gauge</a:t>
            </a:r>
          </a:p>
          <a:p>
            <a:r>
              <a:rPr lang="en-US" sz="1800" dirty="0"/>
              <a:t>The max value of the gauge will by default be the current value *2. Use the visualization controls to set the range to 0 – 1.</a:t>
            </a:r>
          </a:p>
          <a:p>
            <a:r>
              <a:rPr lang="en-US" sz="1800" dirty="0"/>
              <a:t>Change the Title of the </a:t>
            </a:r>
            <a:r>
              <a:rPr lang="en-US" sz="1800" dirty="0" err="1"/>
              <a:t>viusal</a:t>
            </a:r>
            <a:r>
              <a:rPr lang="en-US" sz="1800" dirty="0"/>
              <a:t> to “Sentiment score over last 10 minutes”.</a:t>
            </a:r>
          </a:p>
          <a:p>
            <a:r>
              <a:rPr lang="en-US" sz="1800" dirty="0"/>
              <a:t>Click Pin visual, add the visual to the Existing dashboard named “Bot data”</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515869" y="2765750"/>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515868" y="5921364"/>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293757"/>
          </a:xfrm>
        </p:spPr>
        <p:txBody>
          <a:bodyPr/>
          <a:lstStyle/>
          <a:p>
            <a:r>
              <a:rPr lang="en-US" dirty="0"/>
              <a:t>Do you remember from the case story that Mark wanted to be alerted in near-real-time when the sentiment dropped below a certain threshold?</a:t>
            </a:r>
          </a:p>
          <a:p>
            <a:r>
              <a:rPr lang="en-US" dirty="0"/>
              <a:t>We will use the </a:t>
            </a:r>
            <a:r>
              <a:rPr lang="en-US" dirty="0">
                <a:hlinkClick r:id="rId2"/>
              </a:rPr>
              <a:t>Data alerts</a:t>
            </a:r>
            <a:r>
              <a:rPr lang="en-US"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16" name="Picture 3" descr="73268087-5a33-4444-ac70-be9d15bd931b@EURPRD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99" y="964266"/>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13431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6" name="Picture 4" descr="28c4339f-37cc-41ac-9311-35aa3c75fb76@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5" y="956727"/>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20093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2739211"/>
          </a:xfrm>
        </p:spPr>
        <p:txBody>
          <a:bodyPr/>
          <a:lstStyle/>
          <a:p>
            <a:r>
              <a:rPr lang="en-US" dirty="0"/>
              <a:t>Set up an alert with the value is below a threshold. Set a high threshold value (e.g. 0.9) so that we can test that the alert is triggered.</a:t>
            </a:r>
          </a:p>
          <a:p>
            <a:r>
              <a:rPr lang="en-US" dirty="0"/>
              <a:t>It make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8" name="Picture 5" descr="1b8e80de-fa37-487e-9ab5-e958f9e12d60@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054" y="984205"/>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08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pic>
        <p:nvPicPr>
          <p:cNvPr id="5" name="Picture Placeholder 4"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have only a small cost.</a:t>
            </a:r>
          </a:p>
          <a:p>
            <a:r>
              <a:rPr lang="en-US" dirty="0"/>
              <a:t>Go to your SQL DW and click Pause.</a:t>
            </a:r>
            <a:endParaRPr lang="en-GB" dirty="0"/>
          </a:p>
        </p:txBody>
      </p:sp>
    </p:spTree>
    <p:extLst>
      <p:ext uri="{BB962C8B-B14F-4D97-AF65-F5344CB8AC3E}">
        <p14:creationId xmlns:p14="http://schemas.microsoft.com/office/powerpoint/2010/main" val="315323878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8" name="Picture Placeholder 7" descr="Resource groups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7032287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Tree>
    <p:extLst>
      <p:ext uri="{BB962C8B-B14F-4D97-AF65-F5344CB8AC3E}">
        <p14:creationId xmlns:p14="http://schemas.microsoft.com/office/powerpoint/2010/main" val="31611469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4395049"/>
          </a:xfrm>
        </p:spPr>
        <p:txBody>
          <a:bodyPr/>
          <a:lstStyle/>
          <a:p>
            <a:pPr marL="457200" indent="-457200">
              <a:buFont typeface="+mj-lt"/>
              <a:buAutoNum type="arabicPeriod"/>
            </a:pPr>
            <a:r>
              <a:rPr lang="en-US" sz="2400" dirty="0"/>
              <a:t>Since Logic apps don’t have a connector to Event hubs yet, an Azure function is used to relay messages in between.</a:t>
            </a:r>
          </a:p>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Hackathon</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212850"/>
            <a:ext cx="11887200" cy="4887492"/>
          </a:xfrm>
        </p:spPr>
        <p:txBody>
          <a:bodyPr/>
          <a:lstStyle/>
          <a:p>
            <a:r>
              <a:rPr lang="en-US" sz="3200" dirty="0"/>
              <a:t>The hackathon can be run in two modes:</a:t>
            </a:r>
          </a:p>
          <a:p>
            <a:pPr marL="285750" indent="-285750">
              <a:buFont typeface="Arial" panose="020B0604020202020204" pitchFamily="34" charset="0"/>
              <a:buChar char="•"/>
            </a:pPr>
            <a:r>
              <a:rPr lang="en-US" sz="3200" b="1" u="sng" dirty="0"/>
              <a:t>Manually</a:t>
            </a:r>
            <a:r>
              <a:rPr lang="en-US" sz="3200" dirty="0"/>
              <a:t> on the Azure Portal </a:t>
            </a:r>
          </a:p>
          <a:p>
            <a:pPr marL="514350" lvl="2" indent="-285750">
              <a:buFont typeface="Arial" panose="020B0604020202020204" pitchFamily="34" charset="0"/>
              <a:buChar char="•"/>
            </a:pPr>
            <a:r>
              <a:rPr lang="en-US" sz="2400" dirty="0"/>
              <a:t>Follow the instructions in the following pages.</a:t>
            </a:r>
          </a:p>
          <a:p>
            <a:pPr marL="514350" lvl="2" indent="-285750">
              <a:buFont typeface="Arial" panose="020B0604020202020204" pitchFamily="34" charset="0"/>
              <a:buChar char="•"/>
            </a:pPr>
            <a:r>
              <a:rPr lang="en-US" sz="2400" dirty="0"/>
              <a:t>This is recommended if you are relatively new to Azure or Cortana Intelligence Suite.</a:t>
            </a:r>
          </a:p>
          <a:p>
            <a:pPr marL="285750" indent="-285750">
              <a:buFont typeface="Arial" panose="020B0604020202020204" pitchFamily="34" charset="0"/>
              <a:buChar char="•"/>
            </a:pPr>
            <a:r>
              <a:rPr lang="en-US" sz="3200" dirty="0"/>
              <a:t>Using PowerShell to run most of the steps </a:t>
            </a:r>
            <a:r>
              <a:rPr lang="en-US" sz="3200" b="1" u="sng" dirty="0"/>
              <a:t>automatically</a:t>
            </a:r>
            <a:r>
              <a:rPr lang="en-US" sz="3200" dirty="0"/>
              <a:t> (such as creation and configuration of resources). Some steps are manual, the scripts will guide you with the necessary steps.</a:t>
            </a:r>
          </a:p>
          <a:p>
            <a:pPr marL="514350" lvl="2" indent="-285750">
              <a:buFont typeface="Arial" panose="020B0604020202020204" pitchFamily="34" charset="0"/>
              <a:buChar char="•"/>
            </a:pPr>
            <a:r>
              <a:rPr lang="en-US" sz="2400" dirty="0"/>
              <a:t>Execute the scripts in the Scripts directory line-by-line in PowerShell ISE, in the alphanumeric order.</a:t>
            </a:r>
          </a:p>
          <a:p>
            <a:pPr marL="514350" lvl="2" indent="-285750">
              <a:buFont typeface="Arial" panose="020B0604020202020204" pitchFamily="34" charset="0"/>
              <a:buChar char="•"/>
            </a:pPr>
            <a:r>
              <a:rPr lang="en-US" sz="2400" dirty="0"/>
              <a:t>This can save time for more experienced users.</a:t>
            </a:r>
            <a:endParaRPr lang="en-GB" sz="2400" dirty="0"/>
          </a:p>
        </p:txBody>
      </p:sp>
    </p:spTree>
    <p:extLst>
      <p:ext uri="{BB962C8B-B14F-4D97-AF65-F5344CB8AC3E}">
        <p14:creationId xmlns:p14="http://schemas.microsoft.com/office/powerpoint/2010/main" val="80108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Screenshots guide</a:t>
            </a:r>
            <a:endParaRPr lang="en-GB" i="1" dirty="0"/>
          </a:p>
        </p:txBody>
      </p:sp>
      <p:sp>
        <p:nvSpPr>
          <p:cNvPr id="3" name="Text Placeholder 2"/>
          <p:cNvSpPr>
            <a:spLocks noGrp="1"/>
          </p:cNvSpPr>
          <p:nvPr>
            <p:ph type="body" sz="quarter" idx="10"/>
          </p:nvPr>
        </p:nvSpPr>
        <p:spPr>
          <a:xfrm>
            <a:off x="274638" y="1212850"/>
            <a:ext cx="11887200" cy="4555093"/>
          </a:xfrm>
        </p:spPr>
        <p:txBody>
          <a:bodyPr/>
          <a:lstStyle/>
          <a:p>
            <a:pPr marL="571500" indent="-571500">
              <a:buFont typeface="Arial" panose="020B0604020202020204" pitchFamily="34" charset="0"/>
              <a:buChar char="•"/>
            </a:pPr>
            <a:r>
              <a:rPr lang="en-US" dirty="0"/>
              <a:t>Internet Explorer 11 (Edge is not compatible with PPT Insert -&gt; Screenshot)</a:t>
            </a:r>
          </a:p>
          <a:p>
            <a:pPr marL="571500" indent="-571500">
              <a:buFont typeface="Arial" panose="020B0604020202020204" pitchFamily="34" charset="0"/>
              <a:buChar char="•"/>
            </a:pPr>
            <a:r>
              <a:rPr lang="en-US" dirty="0"/>
              <a:t>Zoom 150%</a:t>
            </a:r>
          </a:p>
          <a:p>
            <a:pPr marL="571500" indent="-571500">
              <a:buFont typeface="Arial" panose="020B0604020202020204" pitchFamily="34" charset="0"/>
              <a:buChar char="•"/>
            </a:pPr>
            <a:r>
              <a:rPr lang="en-US" dirty="0"/>
              <a:t>No toolbars</a:t>
            </a:r>
          </a:p>
          <a:p>
            <a:pPr marL="571500" indent="-571500">
              <a:buFont typeface="Arial" panose="020B0604020202020204" pitchFamily="34" charset="0"/>
              <a:buChar char="•"/>
            </a:pPr>
            <a:r>
              <a:rPr lang="en-US" dirty="0"/>
              <a:t>Window size: F12 (Developer tools) -&gt;Console -&gt; </a:t>
            </a:r>
            <a:r>
              <a:rPr lang="en-US" dirty="0" err="1"/>
              <a:t>window.resizeTo</a:t>
            </a:r>
            <a:r>
              <a:rPr lang="en-US" dirty="0"/>
              <a:t>(780,640)</a:t>
            </a:r>
          </a:p>
          <a:p>
            <a:pPr marL="571500" indent="-571500">
              <a:buFont typeface="Arial" panose="020B0604020202020204" pitchFamily="34" charset="0"/>
              <a:buChar char="•"/>
            </a:pPr>
            <a:r>
              <a:rPr lang="en-US" dirty="0"/>
              <a:t>Insert screenshots via PPT Insert -&gt; Screenshot</a:t>
            </a:r>
          </a:p>
        </p:txBody>
      </p:sp>
    </p:spTree>
    <p:extLst>
      <p:ext uri="{BB962C8B-B14F-4D97-AF65-F5344CB8AC3E}">
        <p14:creationId xmlns:p14="http://schemas.microsoft.com/office/powerpoint/2010/main" val="12856405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a resource group</a:t>
            </a:r>
            <a:endParaRPr lang="en-US" dirty="0"/>
          </a:p>
        </p:txBody>
      </p:sp>
      <p:pic>
        <p:nvPicPr>
          <p:cNvPr id="14" name="Picture Placeholder 13" descr="Resource group - Microsoft Azure - Internet Explorer">
            <a:hlinkClick r:id="rId3"/>
          </p:cNvPr>
          <p:cNvPicPr>
            <a:picLocks noGrp="1" noChangeAspect="1"/>
          </p:cNvPicPr>
          <p:nvPr>
            <p:ph type="pic" sz="quarter" idx="10"/>
          </p:nvPr>
        </p:nvPicPr>
        <p:blipFill>
          <a:blip r:embed="rId4"/>
          <a:srcRect l="554" r="554"/>
          <a:stretch>
            <a:fillRect/>
          </a:stretch>
        </p:blipFill>
        <p:spPr/>
      </p:pic>
      <p:sp>
        <p:nvSpPr>
          <p:cNvPr id="10" name="Content Placeholder 9"/>
          <p:cNvSpPr>
            <a:spLocks noGrp="1"/>
          </p:cNvSpPr>
          <p:nvPr>
            <p:ph sz="quarter" idx="11"/>
          </p:nvPr>
        </p:nvSpPr>
        <p:spPr/>
        <p:txBody>
          <a:bodyPr/>
          <a:lstStyle/>
          <a:p>
            <a:r>
              <a:rPr lang="en-US"/>
              <a:t>Select a location where Data Lake is available (</a:t>
            </a:r>
            <a:r>
              <a:rPr lang="en-US">
                <a:hlinkClick r:id="rId5"/>
              </a:rPr>
              <a:t>https://azure.microsoft.com/en-us/pricing/details/data-lake-store</a:t>
            </a:r>
            <a:r>
              <a:rPr lang="en-US"/>
              <a:t>)</a:t>
            </a:r>
          </a:p>
          <a:p>
            <a:r>
              <a:rPr lang="en-US"/>
              <a:t>We will create all resources in this resource group</a:t>
            </a:r>
          </a:p>
          <a:p>
            <a:endParaRPr lang="en-GB"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(1/3)</a:t>
            </a:r>
            <a:endParaRPr lang="en-GB" dirty="0"/>
          </a:p>
        </p:txBody>
      </p:sp>
      <p:pic>
        <p:nvPicPr>
          <p:cNvPr id="5" name="Picture Placeholder 4" descr="Create storage account - Microsoft Azure - Internet Explorer">
            <a:hlinkClick r:id="rId2"/>
          </p:cNvPr>
          <p:cNvPicPr>
            <a:picLocks noGrp="1" noChangeAspect="1"/>
          </p:cNvPicPr>
          <p:nvPr>
            <p:ph type="pic" sz="quarter" idx="10"/>
          </p:nvPr>
        </p:nvPicPr>
        <p:blipFill>
          <a:blip r:embed="rId3"/>
          <a:srcRect l="554" r="554"/>
          <a:stretch>
            <a:fillRect/>
          </a:stretch>
        </p:blipFill>
        <p:spPr/>
      </p:pic>
      <p:sp>
        <p:nvSpPr>
          <p:cNvPr id="4" name="Content Placeholder 3"/>
          <p:cNvSpPr>
            <a:spLocks noGrp="1"/>
          </p:cNvSpPr>
          <p:nvPr>
            <p:ph sz="quarter" idx="11"/>
          </p:nvPr>
        </p:nvSpPr>
        <p:spPr/>
        <p:txBody>
          <a:bodyPr/>
          <a:lstStyle/>
          <a:p>
            <a:r>
              <a:rPr lang="en-US"/>
              <a:t>Go to New -&gt; Storage -&gt; Storage account</a:t>
            </a:r>
          </a:p>
          <a:p>
            <a:r>
              <a:rPr lang="en-US"/>
              <a:t>Enter a unique name</a:t>
            </a:r>
          </a:p>
          <a:p>
            <a:r>
              <a:rPr lang="en-US"/>
              <a:t>Select the resource group CISBot</a:t>
            </a:r>
          </a:p>
          <a:p>
            <a:r>
              <a:rPr lang="en-US"/>
              <a:t>Click Create</a:t>
            </a:r>
            <a:endParaRPr lang="en-GB" dirty="0"/>
          </a:p>
        </p:txBody>
      </p:sp>
    </p:spTree>
    <p:extLst>
      <p:ext uri="{BB962C8B-B14F-4D97-AF65-F5344CB8AC3E}">
        <p14:creationId xmlns:p14="http://schemas.microsoft.com/office/powerpoint/2010/main" val="25888099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Create a storage account (2/3)</a:t>
            </a:r>
            <a:endParaRPr lang="en-GB" dirty="0"/>
          </a:p>
        </p:txBody>
      </p:sp>
      <p:pic>
        <p:nvPicPr>
          <p:cNvPr id="5" name="Picture Placeholder 4" descr="algattikcisbotwa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Navigate to your newly created Storage account</a:t>
            </a:r>
          </a:p>
          <a:p>
            <a:r>
              <a:rPr lang="en-US"/>
              <a:t>Click Blobs</a:t>
            </a:r>
            <a:endParaRPr lang="en-GB" dirty="0"/>
          </a:p>
        </p:txBody>
      </p:sp>
    </p:spTree>
    <p:extLst>
      <p:ext uri="{BB962C8B-B14F-4D97-AF65-F5344CB8AC3E}">
        <p14:creationId xmlns:p14="http://schemas.microsoft.com/office/powerpoint/2010/main" val="29211106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(3/3)</a:t>
            </a:r>
            <a:endParaRPr lang="en-GB" dirty="0"/>
          </a:p>
        </p:txBody>
      </p:sp>
      <p:pic>
        <p:nvPicPr>
          <p:cNvPr id="5" name="Picture Placeholder 4" descr="Blob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69880"/>
          </a:xfrm>
        </p:spPr>
        <p:txBody>
          <a:bodyPr/>
          <a:lstStyle/>
          <a:p>
            <a:r>
              <a:rPr lang="en-US" dirty="0"/>
              <a:t>Click + Container</a:t>
            </a:r>
          </a:p>
          <a:p>
            <a:r>
              <a:rPr lang="en-US" dirty="0"/>
              <a:t>Enter name </a:t>
            </a:r>
            <a:r>
              <a:rPr lang="en-US" dirty="0" err="1"/>
              <a:t>adf</a:t>
            </a:r>
            <a:r>
              <a:rPr lang="en-US" dirty="0"/>
              <a:t>-resources</a:t>
            </a:r>
          </a:p>
          <a:p>
            <a:r>
              <a:rPr lang="en-US" dirty="0"/>
              <a:t>Click Create</a:t>
            </a:r>
          </a:p>
          <a:p>
            <a:r>
              <a:rPr lang="en-US" dirty="0"/>
              <a:t>Create a second container with name interaction-data</a:t>
            </a:r>
          </a:p>
          <a:p>
            <a:endParaRPr lang="en-GB" dirty="0"/>
          </a:p>
        </p:txBody>
      </p:sp>
    </p:spTree>
    <p:extLst>
      <p:ext uri="{BB962C8B-B14F-4D97-AF65-F5344CB8AC3E}">
        <p14:creationId xmlns:p14="http://schemas.microsoft.com/office/powerpoint/2010/main" val="38005334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(1/2)</a:t>
            </a:r>
            <a:endParaRPr lang="en-GB" dirty="0"/>
          </a:p>
        </p:txBody>
      </p:sp>
      <p:pic>
        <p:nvPicPr>
          <p:cNvPr id="7" name="Picture Placeholder 6" descr="New Data Lake Analytics Account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646878"/>
          </a:xfrm>
        </p:spPr>
        <p:txBody>
          <a:bodyPr/>
          <a:lstStyle/>
          <a:p>
            <a:r>
              <a:rPr lang="en-US" dirty="0"/>
              <a:t>Go to New -&gt; Intelligence and </a:t>
            </a:r>
            <a:r>
              <a:rPr lang="en-US" dirty="0" err="1"/>
              <a:t>Analyics</a:t>
            </a:r>
            <a:r>
              <a:rPr lang="en-US" dirty="0"/>
              <a:t> -&gt; Data Lake Analytics</a:t>
            </a:r>
          </a:p>
          <a:p>
            <a:r>
              <a:rPr lang="en-US" dirty="0"/>
              <a:t>Enter a unique name</a:t>
            </a:r>
          </a:p>
          <a:p>
            <a:r>
              <a:rPr lang="en-US" dirty="0"/>
              <a:t>Select the resource group </a:t>
            </a:r>
            <a:r>
              <a:rPr lang="en-US" dirty="0" err="1"/>
              <a:t>CISBot</a:t>
            </a:r>
            <a:endParaRPr lang="en-US" dirty="0"/>
          </a:p>
          <a:p>
            <a:endParaRPr lang="en-GB" dirty="0"/>
          </a:p>
          <a:p>
            <a:endParaRPr lang="en-GB" dirty="0"/>
          </a:p>
        </p:txBody>
      </p:sp>
    </p:spTree>
    <p:extLst>
      <p:ext uri="{BB962C8B-B14F-4D97-AF65-F5344CB8AC3E}">
        <p14:creationId xmlns:p14="http://schemas.microsoft.com/office/powerpoint/2010/main" val="17737643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(2/2)</a:t>
            </a:r>
            <a:endParaRPr lang="en-GB" dirty="0"/>
          </a:p>
        </p:txBody>
      </p:sp>
      <p:pic>
        <p:nvPicPr>
          <p:cNvPr id="5" name="Picture Placeholder 4" descr="New Data Lake Stor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692771"/>
          </a:xfrm>
        </p:spPr>
        <p:txBody>
          <a:bodyPr/>
          <a:lstStyle/>
          <a:p>
            <a:r>
              <a:rPr lang="en-US" dirty="0"/>
              <a:t>Under Data Lake Store, select Create New Data Lake Store</a:t>
            </a:r>
          </a:p>
          <a:p>
            <a:r>
              <a:rPr lang="en-US" dirty="0"/>
              <a:t>Enter a unique name</a:t>
            </a:r>
          </a:p>
          <a:p>
            <a:r>
              <a:rPr lang="en-US" dirty="0"/>
              <a:t>Click OK, then Create</a:t>
            </a:r>
            <a:endParaRPr lang="en-GB" dirty="0"/>
          </a:p>
        </p:txBody>
      </p:sp>
    </p:spTree>
    <p:extLst>
      <p:ext uri="{BB962C8B-B14F-4D97-AF65-F5344CB8AC3E}">
        <p14:creationId xmlns:p14="http://schemas.microsoft.com/office/powerpoint/2010/main" val="22051940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Add JSON library to Data Lake (1/3)</a:t>
            </a:r>
            <a:endParaRPr lang="en-GB" dirty="0"/>
          </a:p>
        </p:txBody>
      </p:sp>
      <p:sp>
        <p:nvSpPr>
          <p:cNvPr id="4" name="Content Placeholder 3"/>
          <p:cNvSpPr>
            <a:spLocks noGrp="1"/>
          </p:cNvSpPr>
          <p:nvPr>
            <p:ph sz="quarter" idx="11"/>
          </p:nvPr>
        </p:nvSpPr>
        <p:spPr>
          <a:xfrm>
            <a:off x="183263" y="1394165"/>
            <a:ext cx="3474681" cy="3631763"/>
          </a:xfrm>
        </p:spPr>
        <p:txBody>
          <a:bodyPr/>
          <a:lstStyle/>
          <a:p>
            <a:r>
              <a:rPr lang="en-US" dirty="0"/>
              <a:t>Open the Cloud Explorer view in Visual Studio. Enter your credentials for your Azure account if needed.</a:t>
            </a:r>
          </a:p>
          <a:p>
            <a:r>
              <a:rPr lang="en-US" dirty="0"/>
              <a:t>Under your Data Lake Analytics account -&gt; Databases -&gt; master, Right-click Assemblies, then click Register Assembly.</a:t>
            </a:r>
          </a:p>
          <a:p>
            <a:endParaRPr lang="en-GB" dirty="0"/>
          </a:p>
        </p:txBody>
      </p:sp>
      <p:pic>
        <p:nvPicPr>
          <p:cNvPr id="8" name="Picture 7"/>
          <p:cNvPicPr>
            <a:picLocks noChangeAspect="1"/>
          </p:cNvPicPr>
          <p:nvPr/>
        </p:nvPicPr>
        <p:blipFill>
          <a:blip r:embed="rId2"/>
          <a:stretch>
            <a:fillRect/>
          </a:stretch>
        </p:blipFill>
        <p:spPr>
          <a:xfrm>
            <a:off x="5761042" y="243664"/>
            <a:ext cx="3248025" cy="4886325"/>
          </a:xfrm>
          <a:prstGeom prst="rect">
            <a:avLst/>
          </a:prstGeom>
        </p:spPr>
      </p:pic>
      <p:pic>
        <p:nvPicPr>
          <p:cNvPr id="9" name="Picture 8"/>
          <p:cNvPicPr>
            <a:picLocks noChangeAspect="1"/>
          </p:cNvPicPr>
          <p:nvPr/>
        </p:nvPicPr>
        <p:blipFill>
          <a:blip r:embed="rId3"/>
          <a:stretch>
            <a:fillRect/>
          </a:stretch>
        </p:blipFill>
        <p:spPr>
          <a:xfrm>
            <a:off x="7955578" y="4411652"/>
            <a:ext cx="1752600" cy="771525"/>
          </a:xfrm>
          <a:prstGeom prst="rect">
            <a:avLst/>
          </a:prstGeom>
        </p:spPr>
      </p:pic>
      <p:pic>
        <p:nvPicPr>
          <p:cNvPr id="10" name="Picture 9"/>
          <p:cNvPicPr>
            <a:picLocks noChangeAspect="1"/>
          </p:cNvPicPr>
          <p:nvPr/>
        </p:nvPicPr>
        <p:blipFill>
          <a:blip r:embed="rId4"/>
          <a:stretch>
            <a:fillRect/>
          </a:stretch>
        </p:blipFill>
        <p:spPr>
          <a:xfrm>
            <a:off x="5486725" y="1577043"/>
            <a:ext cx="5781675" cy="5019675"/>
          </a:xfrm>
          <a:prstGeom prst="rect">
            <a:avLst/>
          </a:prstGeom>
        </p:spPr>
      </p:pic>
    </p:spTree>
    <p:extLst>
      <p:ext uri="{BB962C8B-B14F-4D97-AF65-F5344CB8AC3E}">
        <p14:creationId xmlns:p14="http://schemas.microsoft.com/office/powerpoint/2010/main" val="41320909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(2/3)</a:t>
            </a:r>
            <a:endParaRPr lang="en-GB" dirty="0"/>
          </a:p>
        </p:txBody>
      </p:sp>
      <p:sp>
        <p:nvSpPr>
          <p:cNvPr id="4" name="Content Placeholder 3"/>
          <p:cNvSpPr>
            <a:spLocks noGrp="1"/>
          </p:cNvSpPr>
          <p:nvPr>
            <p:ph sz="quarter" idx="11"/>
          </p:nvPr>
        </p:nvSpPr>
        <p:spPr>
          <a:xfrm>
            <a:off x="183263" y="1394165"/>
            <a:ext cx="3474681" cy="2739211"/>
          </a:xfrm>
        </p:spPr>
        <p:txBody>
          <a:bodyPr/>
          <a:lstStyle/>
          <a:p>
            <a:r>
              <a:rPr lang="en-US" dirty="0"/>
              <a:t>Under Load assembly from Path, Local, select the path to </a:t>
            </a:r>
            <a:r>
              <a:rPr lang="en-GB" dirty="0"/>
              <a:t> Resources\ADLA-JSON-Assembly\</a:t>
            </a:r>
            <a:r>
              <a:rPr lang="en-GB" dirty="0" err="1"/>
              <a:t>Microsoft.Analytics.Samples.Formats</a:t>
            </a:r>
            <a:r>
              <a:rPr lang="en-GB" dirty="0"/>
              <a:t>\Microsoft.Analytics.Samples.Formats.dll </a:t>
            </a:r>
          </a:p>
          <a:p>
            <a:r>
              <a:rPr lang="en-US" dirty="0"/>
              <a:t>Click OK</a:t>
            </a:r>
            <a:endParaRPr lang="en-GB" dirty="0"/>
          </a:p>
        </p:txBody>
      </p:sp>
      <p:pic>
        <p:nvPicPr>
          <p:cNvPr id="5" name="Picture 4"/>
          <p:cNvPicPr>
            <a:picLocks noChangeAspect="1"/>
          </p:cNvPicPr>
          <p:nvPr/>
        </p:nvPicPr>
        <p:blipFill>
          <a:blip r:embed="rId2"/>
          <a:stretch>
            <a:fillRect/>
          </a:stretch>
        </p:blipFill>
        <p:spPr>
          <a:xfrm>
            <a:off x="4389457" y="395510"/>
            <a:ext cx="5781675" cy="5019675"/>
          </a:xfrm>
          <a:prstGeom prst="rect">
            <a:avLst/>
          </a:prstGeom>
        </p:spPr>
      </p:pic>
    </p:spTree>
    <p:extLst>
      <p:ext uri="{BB962C8B-B14F-4D97-AF65-F5344CB8AC3E}">
        <p14:creationId xmlns:p14="http://schemas.microsoft.com/office/powerpoint/2010/main" val="32475791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(3/3)</a:t>
            </a:r>
            <a:endParaRPr lang="en-GB" dirty="0"/>
          </a:p>
        </p:txBody>
      </p:sp>
      <p:sp>
        <p:nvSpPr>
          <p:cNvPr id="4" name="Content Placeholder 3"/>
          <p:cNvSpPr>
            <a:spLocks noGrp="1"/>
          </p:cNvSpPr>
          <p:nvPr>
            <p:ph sz="quarter" idx="11"/>
          </p:nvPr>
        </p:nvSpPr>
        <p:spPr>
          <a:xfrm>
            <a:off x="183263" y="1394165"/>
            <a:ext cx="3474681" cy="4247317"/>
          </a:xfrm>
        </p:spPr>
        <p:txBody>
          <a:bodyPr/>
          <a:lstStyle/>
          <a:p>
            <a:r>
              <a:rPr lang="en-US" dirty="0"/>
              <a:t>Under Managed Dependencies, click the checkbox next to </a:t>
            </a:r>
            <a:r>
              <a:rPr lang="en-US" dirty="0" err="1"/>
              <a:t>Newtonsoft.Json</a:t>
            </a:r>
            <a:endParaRPr lang="en-US" dirty="0"/>
          </a:p>
          <a:p>
            <a:r>
              <a:rPr lang="en-GB" dirty="0"/>
              <a:t>Under </a:t>
            </a:r>
            <a:r>
              <a:rPr lang="en-GB" dirty="0" err="1"/>
              <a:t>Path,Select</a:t>
            </a:r>
            <a:r>
              <a:rPr lang="en-GB" dirty="0"/>
              <a:t> “…”, </a:t>
            </a:r>
            <a:r>
              <a:rPr lang="en-US" dirty="0"/>
              <a:t>Local, select the path to</a:t>
            </a:r>
            <a:r>
              <a:rPr lang="en-GB" dirty="0"/>
              <a:t>  Resources\ADLA-JSON-Assembly\</a:t>
            </a:r>
            <a:r>
              <a:rPr lang="en-GB" dirty="0" err="1"/>
              <a:t>Newtonsoft.Json</a:t>
            </a:r>
            <a:r>
              <a:rPr lang="en-GB" dirty="0"/>
              <a:t>\Newtonsoft.Json.dll</a:t>
            </a:r>
          </a:p>
          <a:p>
            <a:r>
              <a:rPr lang="en-US" dirty="0"/>
              <a:t>Click Submit. If prompted to select a Path, click Yes to accept the default proposal.</a:t>
            </a:r>
          </a:p>
          <a:p>
            <a:endParaRPr lang="en-GB" dirty="0"/>
          </a:p>
        </p:txBody>
      </p:sp>
      <p:pic>
        <p:nvPicPr>
          <p:cNvPr id="6" name="Picture 5"/>
          <p:cNvPicPr>
            <a:picLocks noChangeAspect="1"/>
          </p:cNvPicPr>
          <p:nvPr/>
        </p:nvPicPr>
        <p:blipFill>
          <a:blip r:embed="rId2"/>
          <a:stretch>
            <a:fillRect/>
          </a:stretch>
        </p:blipFill>
        <p:spPr>
          <a:xfrm>
            <a:off x="5395286" y="762553"/>
            <a:ext cx="5734050" cy="5848350"/>
          </a:xfrm>
          <a:prstGeom prst="rect">
            <a:avLst/>
          </a:prstGeom>
        </p:spPr>
      </p:pic>
    </p:spTree>
    <p:extLst>
      <p:ext uri="{BB962C8B-B14F-4D97-AF65-F5344CB8AC3E}">
        <p14:creationId xmlns:p14="http://schemas.microsoft.com/office/powerpoint/2010/main" val="10677990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Add advanced extensions to Data Lake</a:t>
            </a:r>
            <a:endParaRPr lang="en-GB" dirty="0"/>
          </a:p>
        </p:txBody>
      </p:sp>
      <p:pic>
        <p:nvPicPr>
          <p:cNvPr id="5" name="Picture Placeholder 4" descr="Sample Scripts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4247317"/>
          </a:xfrm>
        </p:spPr>
        <p:txBody>
          <a:bodyPr/>
          <a:lstStyle/>
          <a:p>
            <a:r>
              <a:rPr lang="en-US" dirty="0"/>
              <a:t>In your newly created Data Lake Analytics account, browse to GETTING STARTED </a:t>
            </a:r>
            <a:r>
              <a:rPr lang="en-US" dirty="0">
                <a:sym typeface="Wingdings" panose="05000000000000000000" pitchFamily="2" charset="2"/>
              </a:rPr>
              <a:t> Sample Scripts</a:t>
            </a:r>
          </a:p>
          <a:p>
            <a:r>
              <a:rPr lang="en-US" dirty="0">
                <a:sym typeface="Wingdings" panose="05000000000000000000" pitchFamily="2" charset="2"/>
              </a:rPr>
              <a:t>Click the “USQL Advanced Analytic…” to install the advanced extensions for text analytics</a:t>
            </a:r>
          </a:p>
          <a:p>
            <a:endParaRPr lang="en-US" dirty="0">
              <a:sym typeface="Wingdings" panose="05000000000000000000" pitchFamily="2" charset="2"/>
            </a:endParaRPr>
          </a:p>
          <a:p>
            <a:pPr marL="0" indent="0">
              <a:buNone/>
            </a:pPr>
            <a:r>
              <a:rPr lang="en-US" i="1" dirty="0">
                <a:sym typeface="Wingdings" panose="05000000000000000000" pitchFamily="2" charset="2"/>
              </a:rPr>
              <a:t>In future releases, advanced extensions will be installed automatically at data lake creation time.</a:t>
            </a:r>
          </a:p>
        </p:txBody>
      </p:sp>
    </p:spTree>
    <p:extLst>
      <p:ext uri="{BB962C8B-B14F-4D97-AF65-F5344CB8AC3E}">
        <p14:creationId xmlns:p14="http://schemas.microsoft.com/office/powerpoint/2010/main" val="24083795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5613845"/>
          </a:xfrm>
        </p:spPr>
        <p:txBody>
          <a:bodyPr/>
          <a:lstStyle/>
          <a:p>
            <a:pPr marL="571500" indent="-571500">
              <a:buFont typeface="Arial" panose="020B0604020202020204" pitchFamily="34" charset="0"/>
              <a:buChar char="•"/>
            </a:pPr>
            <a:r>
              <a:rPr lang="en-GB" sz="2800" dirty="0"/>
              <a:t>Windows system with Internet connection without troublesome corporate proxy (e.g. create a Windows virtual machine on Azure)</a:t>
            </a:r>
          </a:p>
          <a:p>
            <a:pPr marL="571500" indent="-571500">
              <a:buFont typeface="Arial" panose="020B0604020202020204" pitchFamily="34" charset="0"/>
              <a:buChar char="•"/>
            </a:pPr>
            <a:r>
              <a:rPr lang="en-GB" sz="2800" dirty="0"/>
              <a:t>Visual Studio 2015 (Community edition is OK)</a:t>
            </a:r>
          </a:p>
          <a:p>
            <a:pPr marL="571500" indent="-571500">
              <a:buFont typeface="Arial" panose="020B0604020202020204" pitchFamily="34" charset="0"/>
              <a:buChar char="•"/>
            </a:pPr>
            <a:r>
              <a:rPr lang="en-GB" sz="2800" dirty="0"/>
              <a:t>Azure Data Factory Tools for Visual Studio</a:t>
            </a:r>
          </a:p>
          <a:p>
            <a:pPr marL="571500" indent="-571500">
              <a:buFont typeface="Arial" panose="020B0604020202020204" pitchFamily="34" charset="0"/>
              <a:buChar char="•"/>
            </a:pPr>
            <a:r>
              <a:rPr lang="en-US" sz="2800" dirty="0"/>
              <a:t>Azure Data Lake Tools for Visual Studio</a:t>
            </a:r>
          </a:p>
          <a:p>
            <a:pPr marL="571500" indent="-571500">
              <a:buFont typeface="Arial" panose="020B0604020202020204" pitchFamily="34" charset="0"/>
              <a:buChar char="•"/>
            </a:pPr>
            <a:r>
              <a:rPr lang="en-US" sz="2800" dirty="0"/>
              <a:t>Azure Subscription (e.g. from MSDN or free trial)</a:t>
            </a:r>
          </a:p>
          <a:p>
            <a:pPr marL="571500" indent="-571500">
              <a:buFont typeface="Arial" panose="020B0604020202020204" pitchFamily="34" charset="0"/>
              <a:buChar char="•"/>
            </a:pPr>
            <a:r>
              <a:rPr lang="en-US" sz="2800" dirty="0"/>
              <a:t>Power BI Subscription (free </a:t>
            </a:r>
            <a:r>
              <a:rPr lang="en-US" sz="2800"/>
              <a:t>tier is OK)</a:t>
            </a:r>
            <a:endParaRPr lang="en-US" sz="2800" dirty="0"/>
          </a:p>
          <a:p>
            <a:pPr marL="571500" indent="-571500">
              <a:buFont typeface="Arial" panose="020B0604020202020204" pitchFamily="34" charset="0"/>
              <a:buChar char="•"/>
            </a:pPr>
            <a:endParaRPr lang="en-US" sz="2800" dirty="0"/>
          </a:p>
          <a:p>
            <a:r>
              <a:rPr lang="en-US" sz="2800" dirty="0"/>
              <a:t>Optional – if you wish to run most of the steps automatically using PowerShell:</a:t>
            </a:r>
          </a:p>
          <a:p>
            <a:pPr marL="571500" indent="-571500">
              <a:buFont typeface="Arial" panose="020B0604020202020204" pitchFamily="34" charset="0"/>
              <a:buChar char="•"/>
            </a:pPr>
            <a:r>
              <a:rPr lang="en-GB" sz="2800" dirty="0"/>
              <a:t>Azure PowerShell</a:t>
            </a:r>
          </a:p>
          <a:p>
            <a:pPr marL="571500" indent="-571500">
              <a:buFont typeface="Arial" panose="020B0604020202020204" pitchFamily="34" charset="0"/>
              <a:buChar char="•"/>
            </a:pPr>
            <a:r>
              <a:rPr lang="en-GB" sz="2800" dirty="0"/>
              <a:t>Microsoft Windows PowerShell Extensions for Microsoft SQL Server 2012</a:t>
            </a:r>
          </a:p>
        </p:txBody>
      </p:sp>
    </p:spTree>
    <p:extLst>
      <p:ext uri="{BB962C8B-B14F-4D97-AF65-F5344CB8AC3E}">
        <p14:creationId xmlns:p14="http://schemas.microsoft.com/office/powerpoint/2010/main" val="16587753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(1/2)</a:t>
            </a:r>
            <a:endParaRPr lang="en-GB" sz="2400" dirty="0"/>
          </a:p>
        </p:txBody>
      </p:sp>
      <p:pic>
        <p:nvPicPr>
          <p:cNvPr id="5" name="Picture Placeholder 4" descr="Data Sources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569660"/>
          </a:xfrm>
        </p:spPr>
        <p:txBody>
          <a:bodyPr/>
          <a:lstStyle/>
          <a:p>
            <a:r>
              <a:rPr lang="en-US" dirty="0"/>
              <a:t>Under your Data Lake Analytics account, select SETTINGS -&gt; Data Sources, then Add Data Source</a:t>
            </a:r>
            <a:endParaRPr lang="en-GB" dirty="0"/>
          </a:p>
        </p:txBody>
      </p:sp>
    </p:spTree>
    <p:extLst>
      <p:ext uri="{BB962C8B-B14F-4D97-AF65-F5344CB8AC3E}">
        <p14:creationId xmlns:p14="http://schemas.microsoft.com/office/powerpoint/2010/main" val="28790806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(2/2)</a:t>
            </a:r>
            <a:endParaRPr lang="en-GB" sz="2400" dirty="0"/>
          </a:p>
        </p:txBody>
      </p:sp>
      <p:pic>
        <p:nvPicPr>
          <p:cNvPr id="5" name="Picture Placeholder 4" descr="Add Data Sourc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157514"/>
          </a:xfrm>
        </p:spPr>
        <p:txBody>
          <a:bodyPr/>
          <a:lstStyle/>
          <a:p>
            <a:r>
              <a:rPr lang="en-US" dirty="0"/>
              <a:t>Select:</a:t>
            </a:r>
          </a:p>
          <a:p>
            <a:pPr lvl="1"/>
            <a:r>
              <a:rPr lang="en-US" dirty="0"/>
              <a:t>Storage Type: Azure Storage</a:t>
            </a:r>
          </a:p>
          <a:p>
            <a:pPr lvl="1"/>
            <a:r>
              <a:rPr lang="en-US" dirty="0"/>
              <a:t>Azure Storage: the storage account you have previously created</a:t>
            </a:r>
          </a:p>
          <a:p>
            <a:r>
              <a:rPr lang="en-US" dirty="0"/>
              <a:t>Click Add</a:t>
            </a:r>
            <a:endParaRPr lang="en-GB" dirty="0"/>
          </a:p>
        </p:txBody>
      </p:sp>
    </p:spTree>
    <p:extLst>
      <p:ext uri="{BB962C8B-B14F-4D97-AF65-F5344CB8AC3E}">
        <p14:creationId xmlns:p14="http://schemas.microsoft.com/office/powerpoint/2010/main" val="25778528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(1/5)</a:t>
            </a:r>
            <a:endParaRPr lang="en-GB" dirty="0"/>
          </a:p>
        </p:txBody>
      </p:sp>
      <p:sp>
        <p:nvSpPr>
          <p:cNvPr id="4" name="Content Placeholder 3"/>
          <p:cNvSpPr>
            <a:spLocks noGrp="1"/>
          </p:cNvSpPr>
          <p:nvPr>
            <p:ph sz="quarter" idx="11"/>
          </p:nvPr>
        </p:nvSpPr>
        <p:spPr>
          <a:xfrm>
            <a:off x="183263" y="1394165"/>
            <a:ext cx="3566121" cy="3385542"/>
          </a:xfrm>
        </p:spPr>
        <p:txBody>
          <a:bodyPr/>
          <a:lstStyle/>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Event Hubs</a:t>
            </a:r>
          </a:p>
          <a:p>
            <a:r>
              <a:rPr lang="en-US" dirty="0"/>
              <a:t>Enter a unique name</a:t>
            </a:r>
          </a:p>
          <a:p>
            <a:r>
              <a:rPr lang="en-US" dirty="0"/>
              <a:t>Select Pricing tier Basic</a:t>
            </a:r>
          </a:p>
          <a:p>
            <a:r>
              <a:rPr lang="en-US" dirty="0"/>
              <a:t>Select the resource group </a:t>
            </a:r>
            <a:r>
              <a:rPr lang="en-US" dirty="0" err="1"/>
              <a:t>CISBot</a:t>
            </a:r>
            <a:endParaRPr lang="en-US" dirty="0"/>
          </a:p>
          <a:p>
            <a:r>
              <a:rPr lang="en-US" dirty="0"/>
              <a:t>Click Create</a:t>
            </a:r>
          </a:p>
          <a:p>
            <a:endParaRPr lang="en-GB" dirty="0"/>
          </a:p>
          <a:p>
            <a:endParaRPr lang="en-GB" dirty="0"/>
          </a:p>
          <a:p>
            <a:endParaRPr lang="en-GB" dirty="0"/>
          </a:p>
        </p:txBody>
      </p:sp>
      <p:pic>
        <p:nvPicPr>
          <p:cNvPr id="17" name="Picture Placeholder 16" descr="Create namespa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092841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(2/5)</a:t>
            </a:r>
            <a:endParaRPr lang="en-GB" dirty="0"/>
          </a:p>
        </p:txBody>
      </p:sp>
      <p:pic>
        <p:nvPicPr>
          <p:cNvPr id="5" name="Picture Placeholder 4" descr="Create Event Hu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31325"/>
          </a:xfrm>
        </p:spPr>
        <p:txBody>
          <a:bodyPr/>
          <a:lstStyle/>
          <a:p>
            <a:r>
              <a:rPr lang="en-US" dirty="0"/>
              <a:t>Navigate to your newly created Event Hubs namespace</a:t>
            </a:r>
          </a:p>
          <a:p>
            <a:r>
              <a:rPr lang="en-US" dirty="0"/>
              <a:t>Click + Event Hub</a:t>
            </a:r>
          </a:p>
          <a:p>
            <a:r>
              <a:rPr lang="en-US" dirty="0"/>
              <a:t>Enter a name</a:t>
            </a:r>
          </a:p>
          <a:p>
            <a:r>
              <a:rPr lang="en-US" dirty="0"/>
              <a:t>Click Create</a:t>
            </a:r>
            <a:endParaRPr lang="en-GB" dirty="0"/>
          </a:p>
        </p:txBody>
      </p:sp>
    </p:spTree>
    <p:extLst>
      <p:ext uri="{BB962C8B-B14F-4D97-AF65-F5344CB8AC3E}">
        <p14:creationId xmlns:p14="http://schemas.microsoft.com/office/powerpoint/2010/main" val="37352894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(3/5)</a:t>
            </a:r>
            <a:endParaRPr lang="en-GB" dirty="0"/>
          </a:p>
        </p:txBody>
      </p:sp>
      <p:pic>
        <p:nvPicPr>
          <p:cNvPr id="5" name="Picture Placeholder 4" descr="Shared access policie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415772"/>
          </a:xfrm>
        </p:spPr>
        <p:txBody>
          <a:bodyPr/>
          <a:lstStyle/>
          <a:p>
            <a:r>
              <a:rPr lang="en-US" dirty="0"/>
              <a:t>Click SETTINGS </a:t>
            </a:r>
            <a:r>
              <a:rPr lang="en-US" dirty="0">
                <a:sym typeface="Wingdings" panose="05000000000000000000" pitchFamily="2" charset="2"/>
              </a:rPr>
              <a:t> Shared access policies</a:t>
            </a:r>
          </a:p>
          <a:p>
            <a:r>
              <a:rPr lang="en-US" dirty="0">
                <a:sym typeface="Wingdings" panose="05000000000000000000" pitchFamily="2" charset="2"/>
              </a:rPr>
              <a:t>Click + Add</a:t>
            </a:r>
          </a:p>
          <a:p>
            <a:endParaRPr lang="en-GB" dirty="0"/>
          </a:p>
        </p:txBody>
      </p:sp>
    </p:spTree>
    <p:extLst>
      <p:ext uri="{BB962C8B-B14F-4D97-AF65-F5344CB8AC3E}">
        <p14:creationId xmlns:p14="http://schemas.microsoft.com/office/powerpoint/2010/main" val="38471189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(4/5)</a:t>
            </a:r>
            <a:endParaRPr lang="en-GB" dirty="0"/>
          </a:p>
        </p:txBody>
      </p:sp>
      <p:pic>
        <p:nvPicPr>
          <p:cNvPr id="5" name="Picture Placeholder 4"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138773"/>
          </a:xfrm>
        </p:spPr>
        <p:txBody>
          <a:bodyPr/>
          <a:lstStyle/>
          <a:p>
            <a:r>
              <a:rPr lang="en-US" dirty="0"/>
              <a:t>Enter name </a:t>
            </a:r>
            <a:r>
              <a:rPr lang="en-US" dirty="0" err="1"/>
              <a:t>sendFromBot</a:t>
            </a:r>
            <a:endParaRPr lang="en-US" dirty="0"/>
          </a:p>
          <a:p>
            <a:r>
              <a:rPr lang="en-US" dirty="0"/>
              <a:t>Allow claim Send</a:t>
            </a:r>
          </a:p>
          <a:p>
            <a:r>
              <a:rPr lang="en-US" dirty="0"/>
              <a:t>Click create</a:t>
            </a:r>
            <a:endParaRPr lang="en-GB" dirty="0"/>
          </a:p>
        </p:txBody>
      </p:sp>
    </p:spTree>
    <p:extLst>
      <p:ext uri="{BB962C8B-B14F-4D97-AF65-F5344CB8AC3E}">
        <p14:creationId xmlns:p14="http://schemas.microsoft.com/office/powerpoint/2010/main" val="26026427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(5/5)</a:t>
            </a:r>
            <a:endParaRPr lang="en-GB" dirty="0"/>
          </a:p>
        </p:txBody>
      </p:sp>
      <p:pic>
        <p:nvPicPr>
          <p:cNvPr id="6" name="Picture Placeholder 5"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292662"/>
          </a:xfrm>
        </p:spPr>
        <p:txBody>
          <a:bodyPr/>
          <a:lstStyle/>
          <a:p>
            <a:r>
              <a:rPr lang="en-US" dirty="0"/>
              <a:t>Now add another policy with name </a:t>
            </a:r>
            <a:r>
              <a:rPr lang="en-US" dirty="0" err="1"/>
              <a:t>listenIntoStreamAnalytics</a:t>
            </a:r>
            <a:r>
              <a:rPr lang="en-US" dirty="0"/>
              <a:t> and Claim Listen</a:t>
            </a:r>
            <a:endParaRPr lang="en-GB" dirty="0"/>
          </a:p>
        </p:txBody>
      </p:sp>
    </p:spTree>
    <p:extLst>
      <p:ext uri="{BB962C8B-B14F-4D97-AF65-F5344CB8AC3E}">
        <p14:creationId xmlns:p14="http://schemas.microsoft.com/office/powerpoint/2010/main" val="30618773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Function App (1/4)</a:t>
            </a:r>
            <a:endParaRPr lang="en-GB" dirty="0"/>
          </a:p>
        </p:txBody>
      </p:sp>
      <p:sp>
        <p:nvSpPr>
          <p:cNvPr id="4" name="Content Placeholder 3"/>
          <p:cNvSpPr>
            <a:spLocks noGrp="1"/>
          </p:cNvSpPr>
          <p:nvPr>
            <p:ph sz="quarter" idx="11"/>
          </p:nvPr>
        </p:nvSpPr>
        <p:spPr>
          <a:xfrm>
            <a:off x="183263" y="1394165"/>
            <a:ext cx="3566121" cy="2985433"/>
          </a:xfrm>
        </p:spPr>
        <p:txBody>
          <a:bodyPr/>
          <a:lstStyle/>
          <a:p>
            <a:r>
              <a:rPr lang="en-US" dirty="0"/>
              <a:t>Go to New </a:t>
            </a:r>
            <a:r>
              <a:rPr lang="en-US" dirty="0">
                <a:sym typeface="Wingdings" panose="05000000000000000000" pitchFamily="2" charset="2"/>
              </a:rPr>
              <a:t> Search for “Function”  Select Function App</a:t>
            </a:r>
          </a:p>
          <a:p>
            <a:r>
              <a:rPr lang="en-US" dirty="0">
                <a:sym typeface="Wingdings" panose="05000000000000000000" pitchFamily="2" charset="2"/>
              </a:rPr>
              <a:t>Click Create</a:t>
            </a:r>
          </a:p>
          <a:p>
            <a:r>
              <a:rPr lang="en-US" dirty="0"/>
              <a:t>Enter a name</a:t>
            </a:r>
          </a:p>
          <a:p>
            <a:r>
              <a:rPr lang="en-US" dirty="0"/>
              <a:t>Select your resource group</a:t>
            </a:r>
          </a:p>
          <a:p>
            <a:r>
              <a:rPr lang="en-US" dirty="0"/>
              <a:t>Select your location</a:t>
            </a:r>
          </a:p>
          <a:p>
            <a:r>
              <a:rPr lang="en-US" dirty="0"/>
              <a:t>Click Create</a:t>
            </a:r>
            <a:endParaRPr lang="en-GB" dirty="0"/>
          </a:p>
        </p:txBody>
      </p:sp>
      <p:pic>
        <p:nvPicPr>
          <p:cNvPr id="11" name="Picture Placeholder 10" descr="Function App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7395449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(2/4)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Navigate to your newly created Function App</a:t>
            </a:r>
          </a:p>
          <a:p>
            <a:r>
              <a:rPr lang="en-US" dirty="0"/>
              <a:t>Click New Function</a:t>
            </a:r>
            <a:endParaRPr lang="en-GB" dirty="0"/>
          </a:p>
        </p:txBody>
      </p:sp>
    </p:spTree>
    <p:extLst>
      <p:ext uri="{BB962C8B-B14F-4D97-AF65-F5344CB8AC3E}">
        <p14:creationId xmlns:p14="http://schemas.microsoft.com/office/powerpoint/2010/main" val="35233550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(3/4)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754326"/>
          </a:xfrm>
        </p:spPr>
        <p:txBody>
          <a:bodyPr/>
          <a:lstStyle/>
          <a:p>
            <a:r>
              <a:rPr lang="en-US" dirty="0"/>
              <a:t>Select </a:t>
            </a:r>
            <a:r>
              <a:rPr lang="en-US" dirty="0" err="1"/>
              <a:t>GenericWebHook-CSharp</a:t>
            </a:r>
            <a:endParaRPr lang="en-US" dirty="0"/>
          </a:p>
          <a:p>
            <a:r>
              <a:rPr lang="en-US" dirty="0"/>
              <a:t>Enter a name</a:t>
            </a:r>
          </a:p>
          <a:p>
            <a:r>
              <a:rPr lang="en-US" dirty="0"/>
              <a:t>Click Create</a:t>
            </a:r>
          </a:p>
          <a:p>
            <a:endParaRPr lang="en-GB" dirty="0"/>
          </a:p>
        </p:txBody>
      </p:sp>
    </p:spTree>
    <p:extLst>
      <p:ext uri="{BB962C8B-B14F-4D97-AF65-F5344CB8AC3E}">
        <p14:creationId xmlns:p14="http://schemas.microsoft.com/office/powerpoint/2010/main" val="32365499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(4/4)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Copy the code from </a:t>
            </a:r>
            <a:r>
              <a:rPr lang="en-GB" dirty="0"/>
              <a:t> Resources\</a:t>
            </a:r>
            <a:r>
              <a:rPr lang="en-GB" dirty="0" err="1"/>
              <a:t>PostToEventHubFunction</a:t>
            </a:r>
            <a:r>
              <a:rPr lang="en-GB" dirty="0"/>
              <a:t>\</a:t>
            </a:r>
            <a:r>
              <a:rPr lang="en-GB" dirty="0" err="1"/>
              <a:t>run.csx</a:t>
            </a:r>
            <a:r>
              <a:rPr lang="en-GB" dirty="0"/>
              <a:t> </a:t>
            </a:r>
          </a:p>
          <a:p>
            <a:r>
              <a:rPr lang="en-US" dirty="0"/>
              <a:t>Click Save</a:t>
            </a:r>
            <a:endParaRPr lang="en-GB" dirty="0"/>
          </a:p>
        </p:txBody>
      </p:sp>
    </p:spTree>
    <p:extLst>
      <p:ext uri="{BB962C8B-B14F-4D97-AF65-F5344CB8AC3E}">
        <p14:creationId xmlns:p14="http://schemas.microsoft.com/office/powerpoint/2010/main" val="28870879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Function App with Event Hub (1/2)</a:t>
            </a:r>
            <a:endParaRPr lang="en-GB" dirty="0"/>
          </a:p>
        </p:txBody>
      </p:sp>
      <p:pic>
        <p:nvPicPr>
          <p:cNvPr id="5" name="Picture Placeholder 4" descr="Policy: sendFrom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246769"/>
          </a:xfrm>
        </p:spPr>
        <p:txBody>
          <a:bodyPr/>
          <a:lstStyle/>
          <a:p>
            <a:r>
              <a:rPr lang="en-US" dirty="0"/>
              <a:t>Navigate to your Event Hubs namespace</a:t>
            </a:r>
          </a:p>
          <a:p>
            <a:r>
              <a:rPr lang="en-US" dirty="0"/>
              <a:t>Under SETTINGS, click Shared access policies</a:t>
            </a:r>
          </a:p>
          <a:p>
            <a:r>
              <a:rPr lang="en-US" dirty="0"/>
              <a:t>Copy the Connection string for the </a:t>
            </a:r>
            <a:r>
              <a:rPr lang="en-US" dirty="0" err="1"/>
              <a:t>sendFromBot</a:t>
            </a:r>
            <a:r>
              <a:rPr lang="en-US" dirty="0"/>
              <a:t> policy</a:t>
            </a:r>
            <a:endParaRPr lang="en-GB" dirty="0"/>
          </a:p>
        </p:txBody>
      </p:sp>
      <p:sp>
        <p:nvSpPr>
          <p:cNvPr id="6" name="Arrow: Right 5"/>
          <p:cNvSpPr/>
          <p:nvPr/>
        </p:nvSpPr>
        <p:spPr bwMode="auto">
          <a:xfrm>
            <a:off x="7681261" y="5234603"/>
            <a:ext cx="457195" cy="274317"/>
          </a:xfrm>
          <a:prstGeom prst="righ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06231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Function App with Event Hub (2/2)</a:t>
            </a:r>
            <a:endParaRPr lang="en-GB" dirty="0"/>
          </a:p>
        </p:txBody>
      </p:sp>
      <p:sp>
        <p:nvSpPr>
          <p:cNvPr id="4" name="Content Placeholder 3"/>
          <p:cNvSpPr>
            <a:spLocks noGrp="1"/>
          </p:cNvSpPr>
          <p:nvPr>
            <p:ph sz="quarter" idx="11"/>
          </p:nvPr>
        </p:nvSpPr>
        <p:spPr>
          <a:xfrm>
            <a:off x="183263" y="1394165"/>
            <a:ext cx="3566121" cy="5170646"/>
          </a:xfrm>
        </p:spPr>
        <p:txBody>
          <a:bodyPr/>
          <a:lstStyle/>
          <a:p>
            <a:r>
              <a:rPr lang="en-US" dirty="0"/>
              <a:t>Navigate back to your Azure Function</a:t>
            </a:r>
          </a:p>
          <a:p>
            <a:r>
              <a:rPr lang="en-US" dirty="0"/>
              <a:t>Click Integrate</a:t>
            </a:r>
          </a:p>
          <a:p>
            <a:r>
              <a:rPr lang="en-US" dirty="0"/>
              <a:t>Click + New Output</a:t>
            </a:r>
          </a:p>
          <a:p>
            <a:r>
              <a:rPr lang="en-US" dirty="0"/>
              <a:t>Click Azure Event Hub</a:t>
            </a:r>
          </a:p>
          <a:p>
            <a:r>
              <a:rPr lang="en-US" dirty="0"/>
              <a:t>Click Select</a:t>
            </a:r>
          </a:p>
          <a:p>
            <a:r>
              <a:rPr lang="en-US" dirty="0"/>
              <a:t>Under Event Hub Connection, click new</a:t>
            </a:r>
          </a:p>
          <a:p>
            <a:r>
              <a:rPr lang="en-US" dirty="0"/>
              <a:t>Click Add a connection string</a:t>
            </a:r>
          </a:p>
          <a:p>
            <a:r>
              <a:rPr lang="en-US" dirty="0"/>
              <a:t>Enter your Event Hub namespace and send key</a:t>
            </a:r>
          </a:p>
          <a:p>
            <a:r>
              <a:rPr lang="en-US" dirty="0"/>
              <a:t>Under Event Hub name, type the name of your event hub</a:t>
            </a:r>
          </a:p>
          <a:p>
            <a:r>
              <a:rPr lang="en-US" dirty="0"/>
              <a:t>Click Save</a:t>
            </a:r>
            <a:endParaRPr lang="en-GB" dirty="0"/>
          </a:p>
        </p:txBody>
      </p:sp>
      <p:pic>
        <p:nvPicPr>
          <p:cNvPr id="8" name="Picture Placeholder 7"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8806028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(1/10)</a:t>
            </a:r>
            <a:endParaRPr lang="en-GB" dirty="0"/>
          </a:p>
        </p:txBody>
      </p:sp>
      <p:pic>
        <p:nvPicPr>
          <p:cNvPr id="5" name="Picture Placeholder 4" descr="Creat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00986"/>
          </a:xfrm>
        </p:spPr>
        <p:txBody>
          <a:bodyPr/>
          <a:lstStyle/>
          <a:p>
            <a:r>
              <a:rPr lang="en-US" dirty="0"/>
              <a:t>Go to New </a:t>
            </a:r>
            <a:r>
              <a:rPr lang="en-US" dirty="0">
                <a:sym typeface="Wingdings" panose="05000000000000000000" pitchFamily="2" charset="2"/>
              </a:rPr>
              <a:t></a:t>
            </a:r>
            <a:r>
              <a:rPr lang="en-US" dirty="0"/>
              <a:t> Intelligence &amp; Analytics </a:t>
            </a:r>
            <a:r>
              <a:rPr lang="en-US" dirty="0">
                <a:sym typeface="Wingdings" panose="05000000000000000000" pitchFamily="2" charset="2"/>
              </a:rPr>
              <a:t></a:t>
            </a:r>
            <a:r>
              <a:rPr lang="en-US" dirty="0"/>
              <a:t> Cognitive Services API</a:t>
            </a:r>
          </a:p>
          <a:p>
            <a:r>
              <a:rPr lang="en-US" dirty="0"/>
              <a:t>Enter a name</a:t>
            </a:r>
          </a:p>
          <a:p>
            <a:r>
              <a:rPr lang="en-US" dirty="0"/>
              <a:t>Select API type: Text Analytics API</a:t>
            </a:r>
          </a:p>
          <a:p>
            <a:r>
              <a:rPr lang="en-US" dirty="0"/>
              <a:t>Select free Pricing tier (F0)</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36879044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(2/10)</a:t>
            </a:r>
            <a:endParaRPr lang="en-GB" dirty="0"/>
          </a:p>
        </p:txBody>
      </p:sp>
      <p:pic>
        <p:nvPicPr>
          <p:cNvPr id="5" name="Picture Placeholder 4" descr="Manage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69770"/>
          </a:xfrm>
        </p:spPr>
        <p:txBody>
          <a:bodyPr/>
          <a:lstStyle/>
          <a:p>
            <a:r>
              <a:rPr lang="en-US" dirty="0"/>
              <a:t>Navigate to your recently created Cognitive Services account</a:t>
            </a:r>
          </a:p>
          <a:p>
            <a:r>
              <a:rPr lang="en-US" dirty="0"/>
              <a:t>Click RESOURCE MANAGEMENT </a:t>
            </a:r>
            <a:r>
              <a:rPr lang="en-US" dirty="0">
                <a:sym typeface="Wingdings" panose="05000000000000000000" pitchFamily="2" charset="2"/>
              </a:rPr>
              <a:t> Keys</a:t>
            </a:r>
          </a:p>
          <a:p>
            <a:r>
              <a:rPr lang="en-US" dirty="0">
                <a:sym typeface="Wingdings" panose="05000000000000000000" pitchFamily="2" charset="2"/>
              </a:rPr>
              <a:t>Copy Key 1</a:t>
            </a:r>
            <a:endParaRPr lang="en-GB" dirty="0"/>
          </a:p>
        </p:txBody>
      </p:sp>
    </p:spTree>
    <p:extLst>
      <p:ext uri="{BB962C8B-B14F-4D97-AF65-F5344CB8AC3E}">
        <p14:creationId xmlns:p14="http://schemas.microsoft.com/office/powerpoint/2010/main" val="618585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(3/10)</a:t>
            </a:r>
            <a:endParaRPr lang="en-GB" dirty="0"/>
          </a:p>
        </p:txBody>
      </p:sp>
      <p:pic>
        <p:nvPicPr>
          <p:cNvPr id="5" name="Picture Placeholder 4" descr="Create logic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69880"/>
          </a:xfrm>
        </p:spPr>
        <p:txBody>
          <a:bodyPr/>
          <a:lstStyle/>
          <a:p>
            <a:r>
              <a:rPr lang="en-US" dirty="0"/>
              <a:t>Go to New </a:t>
            </a:r>
            <a:r>
              <a:rPr lang="en-US" dirty="0">
                <a:sym typeface="Wingdings" panose="05000000000000000000" pitchFamily="2" charset="2"/>
              </a:rPr>
              <a:t></a:t>
            </a:r>
            <a:r>
              <a:rPr lang="en-US" dirty="0"/>
              <a:t> Enterprise Integration </a:t>
            </a:r>
            <a:r>
              <a:rPr lang="en-US" dirty="0">
                <a:sym typeface="Wingdings" panose="05000000000000000000" pitchFamily="2" charset="2"/>
              </a:rPr>
              <a:t></a:t>
            </a:r>
            <a:r>
              <a:rPr lang="en-US" dirty="0"/>
              <a:t> Logic App</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4150243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(4/10)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92881"/>
          </a:xfrm>
        </p:spPr>
        <p:txBody>
          <a:bodyPr/>
          <a:lstStyle/>
          <a:p>
            <a:r>
              <a:rPr lang="en-US" dirty="0"/>
              <a:t>Navigate to your recently created Logic App</a:t>
            </a:r>
          </a:p>
          <a:p>
            <a:r>
              <a:rPr lang="en-US" dirty="0"/>
              <a:t>Click Edit</a:t>
            </a:r>
          </a:p>
          <a:p>
            <a:r>
              <a:rPr lang="en-US" dirty="0"/>
              <a:t>Select Blank </a:t>
            </a:r>
            <a:r>
              <a:rPr lang="en-US" dirty="0" err="1"/>
              <a:t>LogicApp</a:t>
            </a:r>
            <a:endParaRPr lang="en-US" dirty="0"/>
          </a:p>
          <a:p>
            <a:r>
              <a:rPr lang="en-US" dirty="0"/>
              <a:t>For trigger, Click Request</a:t>
            </a:r>
          </a:p>
          <a:p>
            <a:endParaRPr lang="en-GB" dirty="0"/>
          </a:p>
        </p:txBody>
      </p:sp>
    </p:spTree>
    <p:extLst>
      <p:ext uri="{BB962C8B-B14F-4D97-AF65-F5344CB8AC3E}">
        <p14:creationId xmlns:p14="http://schemas.microsoft.com/office/powerpoint/2010/main" val="35295420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(5/10)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GB" dirty="0"/>
              <a:t>Copy the content Resources\</a:t>
            </a:r>
            <a:r>
              <a:rPr lang="en-GB" dirty="0" err="1"/>
              <a:t>TextAnalyticsLogicApp</a:t>
            </a:r>
            <a:r>
              <a:rPr lang="en-GB" dirty="0"/>
              <a:t>\request-</a:t>
            </a:r>
            <a:r>
              <a:rPr lang="en-GB" dirty="0" err="1"/>
              <a:t>schema.json</a:t>
            </a:r>
            <a:r>
              <a:rPr lang="en-GB" dirty="0"/>
              <a:t> into the Request Body JSON Schema field</a:t>
            </a:r>
          </a:p>
          <a:p>
            <a:r>
              <a:rPr lang="en-US" dirty="0"/>
              <a:t>C</a:t>
            </a:r>
            <a:r>
              <a:rPr lang="en-GB" dirty="0"/>
              <a:t>lick New step </a:t>
            </a:r>
            <a:r>
              <a:rPr lang="en-GB" dirty="0">
                <a:sym typeface="Wingdings" panose="05000000000000000000" pitchFamily="2" charset="2"/>
              </a:rPr>
              <a:t> Add an action</a:t>
            </a:r>
            <a:endParaRPr lang="en-GB" dirty="0"/>
          </a:p>
          <a:p>
            <a:endParaRPr lang="en-GB" dirty="0"/>
          </a:p>
        </p:txBody>
      </p:sp>
    </p:spTree>
    <p:extLst>
      <p:ext uri="{BB962C8B-B14F-4D97-AF65-F5344CB8AC3E}">
        <p14:creationId xmlns:p14="http://schemas.microsoft.com/office/powerpoint/2010/main" val="36713816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(6/10)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569660"/>
          </a:xfrm>
        </p:spPr>
        <p:txBody>
          <a:bodyPr/>
          <a:lstStyle/>
          <a:p>
            <a:r>
              <a:rPr lang="en-US" dirty="0"/>
              <a:t>Select Cognitive Services Text Analytics – Detect Sentiment</a:t>
            </a:r>
          </a:p>
          <a:p>
            <a:pPr lvl="1"/>
            <a:r>
              <a:rPr lang="en-US" dirty="0"/>
              <a:t>Use the search field to filter the list</a:t>
            </a:r>
            <a:endParaRPr lang="en-GB" dirty="0"/>
          </a:p>
        </p:txBody>
      </p:sp>
    </p:spTree>
    <p:extLst>
      <p:ext uri="{BB962C8B-B14F-4D97-AF65-F5344CB8AC3E}">
        <p14:creationId xmlns:p14="http://schemas.microsoft.com/office/powerpoint/2010/main" val="21637811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(7/10)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endParaRPr lang="en-GB" dirty="0"/>
          </a:p>
        </p:txBody>
      </p:sp>
    </p:spTree>
    <p:extLst>
      <p:ext uri="{BB962C8B-B14F-4D97-AF65-F5344CB8AC3E}">
        <p14:creationId xmlns:p14="http://schemas.microsoft.com/office/powerpoint/2010/main" val="38236158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(8/10)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endParaRPr lang="en-GB" dirty="0"/>
          </a:p>
        </p:txBody>
      </p:sp>
    </p:spTree>
    <p:extLst>
      <p:ext uri="{BB962C8B-B14F-4D97-AF65-F5344CB8AC3E}">
        <p14:creationId xmlns:p14="http://schemas.microsoft.com/office/powerpoint/2010/main" val="131146901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(9/10)</a:t>
            </a:r>
            <a:endParaRPr lang="en-GB" dirty="0"/>
          </a:p>
        </p:txBody>
      </p:sp>
      <p:sp>
        <p:nvSpPr>
          <p:cNvPr id="4" name="Content Placeholder 3"/>
          <p:cNvSpPr>
            <a:spLocks noGrp="1"/>
          </p:cNvSpPr>
          <p:nvPr>
            <p:ph sz="quarter" idx="11"/>
          </p:nvPr>
        </p:nvSpPr>
        <p:spPr>
          <a:xfrm>
            <a:off x="183263" y="1394165"/>
            <a:ext cx="3566121" cy="4031873"/>
          </a:xfrm>
        </p:spPr>
        <p:txBody>
          <a:bodyPr/>
          <a:lstStyle/>
          <a:p>
            <a:r>
              <a:rPr lang="en-US" dirty="0"/>
              <a:t>C</a:t>
            </a:r>
            <a:r>
              <a:rPr lang="en-GB" dirty="0"/>
              <a:t>lick New step </a:t>
            </a:r>
            <a:r>
              <a:rPr lang="en-GB" dirty="0">
                <a:sym typeface="Wingdings" panose="05000000000000000000" pitchFamily="2" charset="2"/>
              </a:rPr>
              <a:t> Add an action</a:t>
            </a:r>
          </a:p>
          <a:p>
            <a:r>
              <a:rPr lang="en-US" dirty="0">
                <a:sym typeface="Wingdings" panose="05000000000000000000" pitchFamily="2" charset="2"/>
              </a:rPr>
              <a:t>C</a:t>
            </a:r>
            <a:r>
              <a:rPr lang="en-GB" dirty="0">
                <a:sym typeface="Wingdings" panose="05000000000000000000" pitchFamily="2" charset="2"/>
              </a:rPr>
              <a:t>lick on the arrow next to the label “Show Microsoft managed APIs”. From the drop-down, select “Show Azure Functions in the same region”.</a:t>
            </a:r>
          </a:p>
          <a:p>
            <a:r>
              <a:rPr lang="en-US" dirty="0">
                <a:sym typeface="Wingdings" panose="05000000000000000000" pitchFamily="2" charset="2"/>
              </a:rPr>
              <a:t>S</a:t>
            </a:r>
            <a:r>
              <a:rPr lang="en-GB" dirty="0">
                <a:sym typeface="Wingdings" panose="05000000000000000000" pitchFamily="2" charset="2"/>
              </a:rPr>
              <a:t>elect your Function app and previously created function name.</a:t>
            </a:r>
          </a:p>
          <a:p>
            <a:endParaRPr lang="en-GB" dirty="0"/>
          </a:p>
          <a:p>
            <a:endParaRPr lang="en-GB" dirty="0"/>
          </a:p>
        </p:txBody>
      </p:sp>
      <p:pic>
        <p:nvPicPr>
          <p:cNvPr id="8" name="Picture Placeholder 7"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940041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Logic App (10/10)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Copy the following JSON to the Input Payload Object field. Fill the values with dynamic content placeholders.</a:t>
            </a:r>
          </a:p>
          <a:p>
            <a:r>
              <a:rPr lang="en-US" dirty="0"/>
              <a:t>Click Save</a:t>
            </a:r>
            <a:endParaRPr lang="en-GB" dirty="0"/>
          </a:p>
        </p:txBody>
      </p:sp>
      <p:sp>
        <p:nvSpPr>
          <p:cNvPr id="5" name="TextBox 4"/>
          <p:cNvSpPr txBox="1"/>
          <p:nvPr/>
        </p:nvSpPr>
        <p:spPr>
          <a:xfrm>
            <a:off x="731897" y="3141020"/>
            <a:ext cx="2834609"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400515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(1/6)</a:t>
            </a:r>
            <a:endParaRPr lang="en-GB" dirty="0"/>
          </a:p>
        </p:txBody>
      </p:sp>
      <p:pic>
        <p:nvPicPr>
          <p:cNvPr id="5" name="Picture Placeholder 4" descr="New Stream Analytics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646878"/>
          </a:xfrm>
        </p:spPr>
        <p:txBody>
          <a:bodyPr/>
          <a:lstStyle/>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Stream Analytics Job</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13488882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(2/6)</a:t>
            </a:r>
            <a:endParaRPr lang="en-GB" dirty="0"/>
          </a:p>
        </p:txBody>
      </p:sp>
      <p:pic>
        <p:nvPicPr>
          <p:cNvPr id="5" name="Picture Placeholder 4" descr="New in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816429"/>
          </a:xfrm>
        </p:spPr>
        <p:txBody>
          <a:bodyPr/>
          <a:lstStyle/>
          <a:p>
            <a:r>
              <a:rPr lang="en-US" dirty="0"/>
              <a:t>Navigate to your newly created Stream Analytics Job</a:t>
            </a:r>
          </a:p>
          <a:p>
            <a:r>
              <a:rPr lang="en-US" dirty="0"/>
              <a:t>Click JOB TOPOLOGY </a:t>
            </a:r>
            <a:r>
              <a:rPr lang="en-US" dirty="0">
                <a:sym typeface="Wingdings" panose="05000000000000000000" pitchFamily="2" charset="2"/>
              </a:rPr>
              <a:t> Inputs, then + Add</a:t>
            </a:r>
          </a:p>
          <a:p>
            <a:r>
              <a:rPr lang="en-US" dirty="0">
                <a:sym typeface="Wingdings" panose="05000000000000000000" pitchFamily="2" charset="2"/>
              </a:rPr>
              <a:t>As Input alias, enter </a:t>
            </a:r>
            <a:r>
              <a:rPr lang="en-GB" dirty="0" err="1"/>
              <a:t>botincomingdata</a:t>
            </a:r>
            <a:r>
              <a:rPr lang="en-GB" dirty="0"/>
              <a:t> </a:t>
            </a:r>
          </a:p>
          <a:p>
            <a:r>
              <a:rPr lang="en-US" dirty="0">
                <a:sym typeface="Wingdings" panose="05000000000000000000" pitchFamily="2" charset="2"/>
              </a:rPr>
              <a:t>Select your event hub namespace, name, and listen policy</a:t>
            </a:r>
          </a:p>
          <a:p>
            <a:r>
              <a:rPr lang="en-US" dirty="0">
                <a:sym typeface="Wingdings" panose="05000000000000000000" pitchFamily="2" charset="2"/>
              </a:rPr>
              <a:t>Click Create</a:t>
            </a:r>
          </a:p>
          <a:p>
            <a:endParaRPr lang="en-GB" dirty="0"/>
          </a:p>
        </p:txBody>
      </p:sp>
    </p:spTree>
    <p:extLst>
      <p:ext uri="{BB962C8B-B14F-4D97-AF65-F5344CB8AC3E}">
        <p14:creationId xmlns:p14="http://schemas.microsoft.com/office/powerpoint/2010/main" val="1547771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(3/6)</a:t>
            </a:r>
            <a:endParaRPr lang="en-GB" dirty="0"/>
          </a:p>
        </p:txBody>
      </p:sp>
      <p:pic>
        <p:nvPicPr>
          <p:cNvPr id="5" name="Picture Placeholder 4" descr="New out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493538"/>
          </a:xfrm>
        </p:spPr>
        <p:txBody>
          <a:bodyPr/>
          <a:lstStyle/>
          <a:p>
            <a:r>
              <a:rPr lang="en-US" dirty="0"/>
              <a:t>Click JOB TOPOLOGY </a:t>
            </a:r>
            <a:r>
              <a:rPr lang="en-US" dirty="0">
                <a:sym typeface="Wingdings" panose="05000000000000000000" pitchFamily="2" charset="2"/>
              </a:rPr>
              <a:t> Outputs, then + Add</a:t>
            </a:r>
          </a:p>
          <a:p>
            <a:r>
              <a:rPr lang="en-US" dirty="0"/>
              <a:t>As Output alias, enter </a:t>
            </a:r>
            <a:r>
              <a:rPr lang="en-GB" dirty="0"/>
              <a:t> </a:t>
            </a:r>
            <a:r>
              <a:rPr lang="en-GB" dirty="0" err="1"/>
              <a:t>datalake</a:t>
            </a:r>
            <a:r>
              <a:rPr lang="en-GB" dirty="0"/>
              <a:t> </a:t>
            </a:r>
          </a:p>
          <a:p>
            <a:r>
              <a:rPr lang="en-US" dirty="0"/>
              <a:t>As Sink, select Data Lake Store</a:t>
            </a:r>
          </a:p>
          <a:p>
            <a:r>
              <a:rPr lang="en-US" dirty="0"/>
              <a:t>Click Authorize</a:t>
            </a:r>
          </a:p>
          <a:p>
            <a:r>
              <a:rPr lang="en-US" dirty="0"/>
              <a:t>As Path prefix pattern, enter </a:t>
            </a:r>
            <a:r>
              <a:rPr lang="en-GB" dirty="0"/>
              <a:t> </a:t>
            </a:r>
            <a:r>
              <a:rPr lang="en-GB" dirty="0" err="1"/>
              <a:t>botdata</a:t>
            </a:r>
            <a:r>
              <a:rPr lang="en-GB" dirty="0"/>
              <a:t>/raw/{date}/{time}/ </a:t>
            </a:r>
          </a:p>
          <a:p>
            <a:r>
              <a:rPr lang="en-US" dirty="0"/>
              <a:t>C</a:t>
            </a:r>
            <a:r>
              <a:rPr lang="en-GB" dirty="0"/>
              <a:t>lick Create</a:t>
            </a:r>
          </a:p>
          <a:p>
            <a:endParaRPr lang="en-US" dirty="0"/>
          </a:p>
          <a:p>
            <a:endParaRPr lang="en-GB" dirty="0"/>
          </a:p>
        </p:txBody>
      </p:sp>
    </p:spTree>
    <p:extLst>
      <p:ext uri="{BB962C8B-B14F-4D97-AF65-F5344CB8AC3E}">
        <p14:creationId xmlns:p14="http://schemas.microsoft.com/office/powerpoint/2010/main" val="171005877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(4/6)</a:t>
            </a:r>
            <a:endParaRPr lang="en-GB" dirty="0"/>
          </a:p>
        </p:txBody>
      </p:sp>
      <p:pic>
        <p:nvPicPr>
          <p:cNvPr id="6" name="Picture Placeholder 5" descr="Output detai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62541"/>
          </a:xfrm>
        </p:spPr>
        <p:txBody>
          <a:bodyPr/>
          <a:lstStyle/>
          <a:p>
            <a:r>
              <a:rPr lang="en-US" dirty="0"/>
              <a:t>Under Outputs, click Add</a:t>
            </a:r>
          </a:p>
          <a:p>
            <a:r>
              <a:rPr lang="en-US" dirty="0"/>
              <a:t>As Output alias, enter </a:t>
            </a:r>
            <a:r>
              <a:rPr lang="en-GB" dirty="0"/>
              <a:t> </a:t>
            </a:r>
            <a:r>
              <a:rPr lang="en-GB" dirty="0" err="1"/>
              <a:t>powerbi</a:t>
            </a:r>
            <a:r>
              <a:rPr lang="en-GB" dirty="0"/>
              <a:t> </a:t>
            </a:r>
          </a:p>
          <a:p>
            <a:r>
              <a:rPr lang="en-US" dirty="0"/>
              <a:t>As Sink, select Power BI</a:t>
            </a:r>
          </a:p>
          <a:p>
            <a:r>
              <a:rPr lang="en-US" dirty="0"/>
              <a:t>Click Authorize</a:t>
            </a:r>
          </a:p>
          <a:p>
            <a:r>
              <a:rPr lang="en-US" dirty="0"/>
              <a:t>As Dataset Name, enter </a:t>
            </a:r>
            <a:r>
              <a:rPr lang="en-US" dirty="0" err="1"/>
              <a:t>cisbot</a:t>
            </a:r>
            <a:endParaRPr lang="en-US" dirty="0"/>
          </a:p>
          <a:p>
            <a:r>
              <a:rPr lang="en-US" dirty="0"/>
              <a:t>As Table Name, enter </a:t>
            </a:r>
            <a:r>
              <a:rPr lang="en-US" dirty="0" err="1"/>
              <a:t>botdata</a:t>
            </a:r>
            <a:endParaRPr lang="en-US" dirty="0"/>
          </a:p>
          <a:p>
            <a:r>
              <a:rPr lang="en-US" dirty="0"/>
              <a:t>Click Save</a:t>
            </a:r>
          </a:p>
          <a:p>
            <a:endParaRPr lang="en-GB" dirty="0"/>
          </a:p>
        </p:txBody>
      </p:sp>
    </p:spTree>
    <p:extLst>
      <p:ext uri="{BB962C8B-B14F-4D97-AF65-F5344CB8AC3E}">
        <p14:creationId xmlns:p14="http://schemas.microsoft.com/office/powerpoint/2010/main" val="42072640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(5/6)</a:t>
            </a:r>
            <a:endParaRPr lang="en-GB" dirty="0"/>
          </a:p>
        </p:txBody>
      </p:sp>
      <p:sp>
        <p:nvSpPr>
          <p:cNvPr id="4" name="Content Placeholder 3"/>
          <p:cNvSpPr>
            <a:spLocks noGrp="1"/>
          </p:cNvSpPr>
          <p:nvPr>
            <p:ph sz="quarter" idx="11"/>
          </p:nvPr>
        </p:nvSpPr>
        <p:spPr>
          <a:xfrm>
            <a:off x="183263" y="1394165"/>
            <a:ext cx="3566121" cy="1415772"/>
          </a:xfrm>
        </p:spPr>
        <p:txBody>
          <a:bodyPr/>
          <a:lstStyle/>
          <a:p>
            <a:r>
              <a:rPr lang="en-US" dirty="0"/>
              <a:t>Click JOB TOPOLOGY </a:t>
            </a:r>
            <a:r>
              <a:rPr lang="en-US" dirty="0">
                <a:sym typeface="Wingdings" panose="05000000000000000000" pitchFamily="2" charset="2"/>
              </a:rPr>
              <a:t> Query, then + Add</a:t>
            </a:r>
          </a:p>
          <a:p>
            <a:r>
              <a:rPr lang="en-US" dirty="0"/>
              <a:t>Paste the following query</a:t>
            </a:r>
          </a:p>
          <a:p>
            <a:r>
              <a:rPr lang="en-US" dirty="0"/>
              <a:t>Click Save</a:t>
            </a:r>
            <a:endParaRPr lang="en-GB" dirty="0"/>
          </a:p>
        </p:txBody>
      </p:sp>
      <p:sp>
        <p:nvSpPr>
          <p:cNvPr id="5" name="Rectangle 4"/>
          <p:cNvSpPr/>
          <p:nvPr/>
        </p:nvSpPr>
        <p:spPr>
          <a:xfrm>
            <a:off x="457580" y="3190762"/>
            <a:ext cx="3200365"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Identified,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pic>
        <p:nvPicPr>
          <p:cNvPr id="12" name="Picture Placeholder 11" descr="algattikcisbotstream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Stream Analytics job (6/6)</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92771"/>
          </a:xfrm>
        </p:spPr>
        <p:txBody>
          <a:bodyPr/>
          <a:lstStyle/>
          <a:p>
            <a:r>
              <a:rPr lang="en-US" dirty="0"/>
              <a:t>Under Overview, click Start</a:t>
            </a:r>
          </a:p>
          <a:p>
            <a:r>
              <a:rPr lang="en-US" dirty="0"/>
              <a:t>As job start time, select Now</a:t>
            </a:r>
          </a:p>
          <a:p>
            <a:r>
              <a:rPr lang="en-US" dirty="0"/>
              <a:t>Click Start</a:t>
            </a:r>
            <a:endParaRPr lang="en-GB" dirty="0"/>
          </a:p>
        </p:txBody>
      </p:sp>
    </p:spTree>
    <p:extLst>
      <p:ext uri="{BB962C8B-B14F-4D97-AF65-F5344CB8AC3E}">
        <p14:creationId xmlns:p14="http://schemas.microsoft.com/office/powerpoint/2010/main" val="31865156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0621548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(1/5)</a:t>
            </a:r>
            <a:endParaRPr lang="en-GB" dirty="0"/>
          </a:p>
        </p:txBody>
      </p:sp>
      <p:pic>
        <p:nvPicPr>
          <p:cNvPr id="5" name="Picture Placeholder 4" descr="Bot Service (preview)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708434"/>
          </a:xfrm>
        </p:spPr>
        <p:txBody>
          <a:bodyPr/>
          <a:lstStyle/>
          <a:p>
            <a:r>
              <a:rPr lang="en-US" dirty="0"/>
              <a:t>Go to New </a:t>
            </a:r>
            <a:r>
              <a:rPr lang="en-US" dirty="0">
                <a:sym typeface="Wingdings" panose="05000000000000000000" pitchFamily="2" charset="2"/>
              </a:rPr>
              <a:t></a:t>
            </a:r>
            <a:r>
              <a:rPr lang="en-US" dirty="0"/>
              <a:t> Intelligence + Analytics </a:t>
            </a:r>
            <a:r>
              <a:rPr lang="en-US" dirty="0">
                <a:sym typeface="Wingdings" panose="05000000000000000000" pitchFamily="2" charset="2"/>
              </a:rPr>
              <a:t></a:t>
            </a:r>
            <a:r>
              <a:rPr lang="en-US" dirty="0"/>
              <a:t> Bot service</a:t>
            </a:r>
          </a:p>
          <a:p>
            <a:r>
              <a:rPr lang="en-US" dirty="0"/>
              <a:t>Click Create</a:t>
            </a:r>
          </a:p>
          <a:p>
            <a:r>
              <a:rPr lang="en-US" dirty="0"/>
              <a:t>Enter a unique name</a:t>
            </a:r>
          </a:p>
          <a:p>
            <a:r>
              <a:rPr lang="en-US" dirty="0"/>
              <a:t>Select your resource group</a:t>
            </a:r>
          </a:p>
          <a:p>
            <a:r>
              <a:rPr lang="en-US" dirty="0"/>
              <a:t>Select your location</a:t>
            </a:r>
          </a:p>
          <a:p>
            <a:r>
              <a:rPr lang="en-US" dirty="0"/>
              <a:t>Click Create</a:t>
            </a:r>
            <a:endParaRPr lang="en-GB" dirty="0"/>
          </a:p>
        </p:txBody>
      </p:sp>
    </p:spTree>
    <p:extLst>
      <p:ext uri="{BB962C8B-B14F-4D97-AF65-F5344CB8AC3E}">
        <p14:creationId xmlns:p14="http://schemas.microsoft.com/office/powerpoint/2010/main" val="35190376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(2/5)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31873"/>
          </a:xfrm>
        </p:spPr>
        <p:txBody>
          <a:bodyPr/>
          <a:lstStyle/>
          <a:p>
            <a:r>
              <a:rPr lang="en-US" dirty="0"/>
              <a:t>Navigate to your newly created Bot Service</a:t>
            </a:r>
          </a:p>
          <a:p>
            <a:r>
              <a:rPr lang="en-US" dirty="0"/>
              <a:t>Click Create Microsoft App ID and password</a:t>
            </a:r>
          </a:p>
          <a:p>
            <a:r>
              <a:rPr lang="en-US" dirty="0"/>
              <a:t>You will need to use a Microsoft account (not a corporate account). If you don’t have one, you can create a personal one at that step.</a:t>
            </a:r>
          </a:p>
          <a:p>
            <a:r>
              <a:rPr lang="en-US" dirty="0"/>
              <a:t>Click </a:t>
            </a:r>
            <a:r>
              <a:rPr lang="en-GB" dirty="0"/>
              <a:t>Generate an app password to continue </a:t>
            </a:r>
          </a:p>
          <a:p>
            <a:pPr marL="0" indent="0">
              <a:buNone/>
            </a:pPr>
            <a:endParaRPr lang="en-GB" dirty="0"/>
          </a:p>
        </p:txBody>
      </p:sp>
    </p:spTree>
    <p:extLst>
      <p:ext uri="{BB962C8B-B14F-4D97-AF65-F5344CB8AC3E}">
        <p14:creationId xmlns:p14="http://schemas.microsoft.com/office/powerpoint/2010/main" val="464319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(3/5)</a:t>
            </a:r>
            <a:endParaRPr lang="en-GB" dirty="0"/>
          </a:p>
        </p:txBody>
      </p:sp>
      <p:pic>
        <p:nvPicPr>
          <p:cNvPr id="5" name="Picture Placeholder 4" descr="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When the password is displayed, select copy it to the clipboard (Ctrl-C)</a:t>
            </a:r>
          </a:p>
          <a:p>
            <a:r>
              <a:rPr lang="en-US" dirty="0"/>
              <a:t>Click Finish and go back to Bot Framework</a:t>
            </a:r>
            <a:endParaRPr lang="en-GB" dirty="0"/>
          </a:p>
        </p:txBody>
      </p:sp>
    </p:spTree>
    <p:extLst>
      <p:ext uri="{BB962C8B-B14F-4D97-AF65-F5344CB8AC3E}">
        <p14:creationId xmlns:p14="http://schemas.microsoft.com/office/powerpoint/2010/main" val="28680246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(4/5)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93428"/>
          </a:xfrm>
        </p:spPr>
        <p:txBody>
          <a:bodyPr/>
          <a:lstStyle/>
          <a:p>
            <a:r>
              <a:rPr lang="en-US" dirty="0"/>
              <a:t>Paste your password</a:t>
            </a:r>
          </a:p>
          <a:p>
            <a:r>
              <a:rPr lang="en-US" dirty="0"/>
              <a:t>In Choose a Language, select C#</a:t>
            </a:r>
          </a:p>
          <a:p>
            <a:r>
              <a:rPr lang="en-US" dirty="0"/>
              <a:t>In Choose a Template, select </a:t>
            </a:r>
            <a:r>
              <a:rPr lang="en-GB" dirty="0"/>
              <a:t>Language understanding</a:t>
            </a:r>
          </a:p>
          <a:p>
            <a:r>
              <a:rPr lang="en-US" dirty="0"/>
              <a:t>Click Create Bot</a:t>
            </a:r>
          </a:p>
          <a:p>
            <a:r>
              <a:rPr lang="en-US" dirty="0"/>
              <a:t>When the </a:t>
            </a:r>
            <a:r>
              <a:rPr lang="en-GB" dirty="0"/>
              <a:t>window “Connect Azure Bot Service to LUIS” appears, Click OK</a:t>
            </a:r>
          </a:p>
          <a:p>
            <a:r>
              <a:rPr lang="en-US" dirty="0"/>
              <a:t>G</a:t>
            </a:r>
            <a:r>
              <a:rPr lang="en-GB" dirty="0" err="1"/>
              <a:t>enerating</a:t>
            </a:r>
            <a:r>
              <a:rPr lang="en-GB" dirty="0"/>
              <a:t> the bot will take a few minutes</a:t>
            </a:r>
          </a:p>
        </p:txBody>
      </p:sp>
    </p:spTree>
    <p:extLst>
      <p:ext uri="{BB962C8B-B14F-4D97-AF65-F5344CB8AC3E}">
        <p14:creationId xmlns:p14="http://schemas.microsoft.com/office/powerpoint/2010/main" val="31930814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your Bot (5/5)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Replace the content with the content of the file Resources/Bot/BasicLuisDialog.csx</a:t>
            </a:r>
          </a:p>
          <a:p>
            <a:r>
              <a:rPr lang="en-US"/>
              <a:t>We need the Logic App Request URL. We will find it in the next step.</a:t>
            </a:r>
            <a:endParaRPr lang="en-GB" dirty="0"/>
          </a:p>
        </p:txBody>
      </p:sp>
    </p:spTree>
    <p:extLst>
      <p:ext uri="{BB962C8B-B14F-4D97-AF65-F5344CB8AC3E}">
        <p14:creationId xmlns:p14="http://schemas.microsoft.com/office/powerpoint/2010/main" val="29714414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your Bot with your Logic App (1/2)</a:t>
            </a:r>
            <a:endParaRPr lang="en-GB" dirty="0"/>
          </a:p>
        </p:txBody>
      </p:sp>
      <p:sp>
        <p:nvSpPr>
          <p:cNvPr id="4" name="Content Placeholder 3"/>
          <p:cNvSpPr>
            <a:spLocks noGrp="1"/>
          </p:cNvSpPr>
          <p:nvPr>
            <p:ph sz="quarter" idx="11"/>
          </p:nvPr>
        </p:nvSpPr>
        <p:spPr>
          <a:xfrm>
            <a:off x="183263" y="1394165"/>
            <a:ext cx="3566121" cy="1692771"/>
          </a:xfrm>
        </p:spPr>
        <p:txBody>
          <a:bodyPr/>
          <a:lstStyle/>
          <a:p>
            <a:r>
              <a:rPr lang="en-US" dirty="0"/>
              <a:t>Navigate to your Logic App</a:t>
            </a:r>
          </a:p>
          <a:p>
            <a:r>
              <a:rPr lang="en-US" dirty="0">
                <a:sym typeface="Wingdings" panose="05000000000000000000" pitchFamily="2" charset="2"/>
              </a:rPr>
              <a:t>Click Edit</a:t>
            </a:r>
          </a:p>
          <a:p>
            <a:r>
              <a:rPr lang="en-US" dirty="0">
                <a:sym typeface="Wingdings" panose="05000000000000000000" pitchFamily="2" charset="2"/>
              </a:rPr>
              <a:t>Copy the HTTP POST URL to the clipboard</a:t>
            </a:r>
          </a:p>
        </p:txBody>
      </p:sp>
      <p:pic>
        <p:nvPicPr>
          <p:cNvPr id="7" name="Picture Placeholder 6"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35157990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your Bot with your Logic App (2/2)</a:t>
            </a:r>
            <a:endParaRPr lang="en-GB" dirty="0"/>
          </a:p>
        </p:txBody>
      </p:sp>
      <p:sp>
        <p:nvSpPr>
          <p:cNvPr id="4" name="Content Placeholder 3"/>
          <p:cNvSpPr>
            <a:spLocks noGrp="1"/>
          </p:cNvSpPr>
          <p:nvPr>
            <p:ph sz="quarter" idx="11"/>
          </p:nvPr>
        </p:nvSpPr>
        <p:spPr>
          <a:xfrm>
            <a:off x="183263" y="1394165"/>
            <a:ext cx="3566121" cy="2372957"/>
          </a:xfrm>
        </p:spPr>
        <p:txBody>
          <a:bodyPr/>
          <a:lstStyle/>
          <a:p>
            <a:r>
              <a:rPr lang="en-US" dirty="0"/>
              <a:t>Paste the value of the Logic App Request URL into the </a:t>
            </a:r>
            <a:r>
              <a:rPr lang="en-US" dirty="0" err="1"/>
              <a:t>logicAppURL</a:t>
            </a:r>
            <a:r>
              <a:rPr lang="en-US" dirty="0"/>
              <a:t> constant definition, in </a:t>
            </a:r>
            <a:r>
              <a:rPr lang="en-US" dirty="0" err="1"/>
              <a:t>BasicLuisDialog.csx</a:t>
            </a:r>
            <a:r>
              <a:rPr lang="en-US" dirty="0"/>
              <a:t>.</a:t>
            </a:r>
          </a:p>
          <a:p>
            <a:pPr lvl="1"/>
            <a:r>
              <a:rPr lang="en-US" dirty="0"/>
              <a:t>Leave the </a:t>
            </a:r>
            <a:r>
              <a:rPr lang="en-US" dirty="0" err="1"/>
              <a:t>mlWebService</a:t>
            </a:r>
            <a:r>
              <a:rPr lang="en-US" dirty="0"/>
              <a:t>* constants as-is for now, we will fill them in later.</a:t>
            </a:r>
          </a:p>
        </p:txBody>
      </p:sp>
      <p:pic>
        <p:nvPicPr>
          <p:cNvPr id="7" name="Picture Placeholder 6"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18452527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023700" y="479764"/>
            <a:ext cx="7620909" cy="1920229"/>
          </a:xfrm>
          <a:prstGeom prst="rect">
            <a:avLst/>
          </a:prstGeom>
        </p:spPr>
      </p:pic>
      <p:sp>
        <p:nvSpPr>
          <p:cNvPr id="2" name="Title 1"/>
          <p:cNvSpPr>
            <a:spLocks noGrp="1"/>
          </p:cNvSpPr>
          <p:nvPr>
            <p:ph type="title"/>
          </p:nvPr>
        </p:nvSpPr>
        <p:spPr>
          <a:xfrm>
            <a:off x="183263" y="296897"/>
            <a:ext cx="3566121" cy="960263"/>
          </a:xfrm>
        </p:spPr>
        <p:txBody>
          <a:bodyPr/>
          <a:lstStyle/>
          <a:p>
            <a:r>
              <a:rPr lang="en-US" dirty="0"/>
              <a:t>Set up Language Understanding (1/4)</a:t>
            </a:r>
            <a:endParaRPr lang="en-GB" dirty="0"/>
          </a:p>
        </p:txBody>
      </p:sp>
      <p:sp>
        <p:nvSpPr>
          <p:cNvPr id="4" name="Content Placeholder 3"/>
          <p:cNvSpPr>
            <a:spLocks noGrp="1"/>
          </p:cNvSpPr>
          <p:nvPr>
            <p:ph sz="quarter" idx="11"/>
          </p:nvPr>
        </p:nvSpPr>
        <p:spPr>
          <a:xfrm>
            <a:off x="183263" y="1394165"/>
            <a:ext cx="3566121" cy="5632311"/>
          </a:xfrm>
        </p:spPr>
        <p:txBody>
          <a:bodyPr/>
          <a:lstStyle/>
          <a:p>
            <a:r>
              <a:rPr lang="en-US" dirty="0"/>
              <a:t>Try interacting with the bot and study the code of </a:t>
            </a:r>
            <a:r>
              <a:rPr lang="en-US" dirty="0" err="1"/>
              <a:t>BasicLuisDialog.csx</a:t>
            </a:r>
            <a:r>
              <a:rPr lang="en-US" dirty="0"/>
              <a:t>.</a:t>
            </a:r>
          </a:p>
          <a:p>
            <a:r>
              <a:rPr lang="en-US" dirty="0"/>
              <a:t>Note that several callbacks are defined for named LUIS Intents. These will be called based on the language understanding of the text sent by the user. To start with, the LUIS model is empty, so the None intent will always be called.</a:t>
            </a:r>
          </a:p>
          <a:p>
            <a:r>
              <a:rPr lang="en-US" dirty="0"/>
              <a:t>This first version of the bot will be used to collect an initial set of utterances to train the language understanding module.</a:t>
            </a:r>
          </a:p>
          <a:p>
            <a:endParaRPr lang="en-GB" dirty="0"/>
          </a:p>
        </p:txBody>
      </p:sp>
      <p:pic>
        <p:nvPicPr>
          <p:cNvPr id="7" name="Picture 6"/>
          <p:cNvPicPr>
            <a:picLocks noChangeAspect="1"/>
          </p:cNvPicPr>
          <p:nvPr/>
        </p:nvPicPr>
        <p:blipFill>
          <a:blip r:embed="rId3"/>
          <a:stretch>
            <a:fillRect/>
          </a:stretch>
        </p:blipFill>
        <p:spPr>
          <a:xfrm>
            <a:off x="9784358" y="2034238"/>
            <a:ext cx="2533650" cy="4791075"/>
          </a:xfrm>
          <a:prstGeom prst="rect">
            <a:avLst/>
          </a:prstGeom>
        </p:spPr>
      </p:pic>
    </p:spTree>
    <p:extLst>
      <p:ext uri="{BB962C8B-B14F-4D97-AF65-F5344CB8AC3E}">
        <p14:creationId xmlns:p14="http://schemas.microsoft.com/office/powerpoint/2010/main" val="388624994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(2/4)</a:t>
            </a:r>
            <a:endParaRPr lang="en-GB" dirty="0"/>
          </a:p>
        </p:txBody>
      </p:sp>
      <p:pic>
        <p:nvPicPr>
          <p:cNvPr id="5" name="Picture Placeholder 4" descr="LUIS: 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US" dirty="0"/>
              <a:t>Navigate to </a:t>
            </a:r>
            <a:r>
              <a:rPr lang="en-US" dirty="0">
                <a:hlinkClick r:id="rId4"/>
              </a:rPr>
              <a:t>https://luis.ai/</a:t>
            </a:r>
            <a:endParaRPr lang="en-US" dirty="0"/>
          </a:p>
          <a:p>
            <a:r>
              <a:rPr lang="en-US" dirty="0"/>
              <a:t>A LUIS application was created when the bot was generated, with a non-descriptive name. Rename your LUIS application to something like “CIS Bot”.</a:t>
            </a:r>
          </a:p>
          <a:p>
            <a:r>
              <a:rPr lang="en-US" dirty="0"/>
              <a:t>Click Edit.</a:t>
            </a:r>
          </a:p>
        </p:txBody>
      </p:sp>
    </p:spTree>
    <p:extLst>
      <p:ext uri="{BB962C8B-B14F-4D97-AF65-F5344CB8AC3E}">
        <p14:creationId xmlns:p14="http://schemas.microsoft.com/office/powerpoint/2010/main" val="15740696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(3/4)</a:t>
            </a:r>
            <a:endParaRPr lang="en-GB"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404556"/>
          </a:xfrm>
        </p:spPr>
        <p:txBody>
          <a:bodyPr/>
          <a:lstStyle/>
          <a:p>
            <a:r>
              <a:rPr lang="en-US" sz="1800" dirty="0"/>
              <a:t>Only one Intent is defined: None. Use the + sign to create a new intent.</a:t>
            </a:r>
          </a:p>
          <a:p>
            <a:r>
              <a:rPr lang="en-US" sz="1800" dirty="0"/>
              <a:t>As intent name, enter complain about a model</a:t>
            </a:r>
          </a:p>
          <a:p>
            <a:r>
              <a:rPr lang="en-US" sz="1800" dirty="0"/>
              <a:t>As Example utterance, enter I think the Sable has an ugly design</a:t>
            </a:r>
          </a:p>
          <a:p>
            <a:r>
              <a:rPr lang="en-US" sz="1800" dirty="0"/>
              <a:t>Click Save</a:t>
            </a:r>
          </a:p>
          <a:p>
            <a:r>
              <a:rPr lang="en-US" sz="1800" dirty="0"/>
              <a:t>Now create yet another intent, with name get info about a model and example utterance </a:t>
            </a:r>
            <a:r>
              <a:rPr lang="en-GB" sz="1800" dirty="0"/>
              <a:t>What does the Wolverine have as </a:t>
            </a:r>
            <a:r>
              <a:rPr lang="en-GB" sz="1800" dirty="0" err="1"/>
              <a:t>color</a:t>
            </a:r>
            <a:r>
              <a:rPr lang="en-GB" sz="1800" dirty="0"/>
              <a:t>? </a:t>
            </a:r>
          </a:p>
          <a:p>
            <a:r>
              <a:rPr lang="en-US" sz="1800" dirty="0"/>
              <a:t>Note that the intent names match the attributes of the callback methods in the Bot code.</a:t>
            </a:r>
          </a:p>
          <a:p>
            <a:endParaRPr lang="en-GB" sz="1800" dirty="0"/>
          </a:p>
        </p:txBody>
      </p:sp>
    </p:spTree>
    <p:extLst>
      <p:ext uri="{BB962C8B-B14F-4D97-AF65-F5344CB8AC3E}">
        <p14:creationId xmlns:p14="http://schemas.microsoft.com/office/powerpoint/2010/main" val="4099774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(4/4)</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Next to Entities, click + to add a new entity.</a:t>
            </a:r>
          </a:p>
          <a:p>
            <a:r>
              <a:rPr lang="en-US" dirty="0"/>
              <a:t>Enter “product” and click Save.</a:t>
            </a:r>
          </a:p>
          <a:p>
            <a:r>
              <a:rPr lang="en-US" dirty="0"/>
              <a:t>Add a second entity called “attribute” and click Save.</a:t>
            </a:r>
            <a:endParaRPr lang="en-GB" dirty="0"/>
          </a:p>
        </p:txBody>
      </p:sp>
      <p:pic>
        <p:nvPicPr>
          <p:cNvPr id="8" name="Picture Placeholder 7" descr="LUIS: Edit Application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10017505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Simulate interactions with your Bot (1/4)</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Click the Channels tab, then, under Web Chat, click Edit.</a:t>
            </a:r>
          </a:p>
          <a:p>
            <a:endParaRPr lang="en-GB" dirty="0"/>
          </a:p>
        </p:txBody>
      </p:sp>
    </p:spTree>
    <p:extLst>
      <p:ext uri="{BB962C8B-B14F-4D97-AF65-F5344CB8AC3E}">
        <p14:creationId xmlns:p14="http://schemas.microsoft.com/office/powerpoint/2010/main" val="3940211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(2/4)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Click Add new site and name your site Simulator.</a:t>
            </a:r>
          </a:p>
          <a:p>
            <a:r>
              <a:rPr lang="en-US" dirty="0"/>
              <a:t>Click Done.</a:t>
            </a:r>
            <a:endParaRPr lang="en-GB" dirty="0"/>
          </a:p>
        </p:txBody>
      </p:sp>
    </p:spTree>
    <p:extLst>
      <p:ext uri="{BB962C8B-B14F-4D97-AF65-F5344CB8AC3E}">
        <p14:creationId xmlns:p14="http://schemas.microsoft.com/office/powerpoint/2010/main" val="16672518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(3/4)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15663"/>
          </a:xfrm>
        </p:spPr>
        <p:txBody>
          <a:bodyPr/>
          <a:lstStyle/>
          <a:p>
            <a:r>
              <a:rPr lang="en-US" dirty="0"/>
              <a:t>Under the first Secret key, click show and copy the key to the clipboard.</a:t>
            </a:r>
            <a:endParaRPr lang="en-GB" dirty="0"/>
          </a:p>
        </p:txBody>
      </p:sp>
    </p:spTree>
    <p:extLst>
      <p:ext uri="{BB962C8B-B14F-4D97-AF65-F5344CB8AC3E}">
        <p14:creationId xmlns:p14="http://schemas.microsoft.com/office/powerpoint/2010/main" val="18516275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(4/4)</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In PowerShell, run the script Scripts\220-run-simulator.ps1.</a:t>
            </a:r>
          </a:p>
          <a:p>
            <a:r>
              <a:rPr lang="en-US" dirty="0"/>
              <a:t>When prompted for the Bot Webchat secret, paste the key from the previous step.</a:t>
            </a:r>
          </a:p>
          <a:p>
            <a:r>
              <a:rPr lang="en-US" dirty="0"/>
              <a:t>Let the simulator run for a few minutes. Then continue to the next steps, leaving the simulator running in the background.</a:t>
            </a:r>
          </a:p>
          <a:p>
            <a:endParaRPr lang="en-GB" dirty="0"/>
          </a:p>
        </p:txBody>
      </p:sp>
      <p:pic>
        <p:nvPicPr>
          <p:cNvPr id="5" name="Picture 4"/>
          <p:cNvPicPr>
            <a:picLocks noChangeAspect="1"/>
          </p:cNvPicPr>
          <p:nvPr/>
        </p:nvPicPr>
        <p:blipFill>
          <a:blip r:embed="rId2"/>
          <a:stretch>
            <a:fillRect/>
          </a:stretch>
        </p:blipFill>
        <p:spPr>
          <a:xfrm>
            <a:off x="5395286" y="2217116"/>
            <a:ext cx="5353050" cy="2238375"/>
          </a:xfrm>
          <a:prstGeom prst="rect">
            <a:avLst/>
          </a:prstGeom>
        </p:spPr>
      </p:pic>
    </p:spTree>
    <p:extLst>
      <p:ext uri="{BB962C8B-B14F-4D97-AF65-F5344CB8AC3E}">
        <p14:creationId xmlns:p14="http://schemas.microsoft.com/office/powerpoint/2010/main" val="401980346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185214"/>
          </a:xfrm>
        </p:spPr>
        <p:txBody>
          <a:bodyPr/>
          <a:lstStyle/>
          <a:p>
            <a:r>
              <a:rPr lang="en-US" dirty="0"/>
              <a:t>Return to your LUIS application (</a:t>
            </a:r>
            <a:r>
              <a:rPr lang="en-US" dirty="0">
                <a:hlinkClick r:id="rId2"/>
              </a:rPr>
              <a:t>https://luis.ai</a:t>
            </a:r>
            <a:r>
              <a:rPr lang="en-US" dirty="0"/>
              <a:t>)</a:t>
            </a:r>
          </a:p>
          <a:p>
            <a:r>
              <a:rPr lang="en-US" dirty="0"/>
              <a:t>Click Suggest. Utterances from the simulator will appear. (It may take a few minutes before they appear).</a:t>
            </a:r>
            <a:endParaRPr lang="en-GB" dirty="0"/>
          </a:p>
        </p:txBody>
      </p:sp>
      <p:pic>
        <p:nvPicPr>
          <p:cNvPr id="11" name="Picture Placeholder 10" descr="LUIS: Edit Application - Internet Explorer">
            <a:hlinkClick r:id="rId3"/>
          </p:cNvPr>
          <p:cNvPicPr>
            <a:picLocks noGrp="1" noChangeAspect="1"/>
          </p:cNvPicPr>
          <p:nvPr>
            <p:ph type="pic" sz="quarter" idx="10"/>
          </p:nvPr>
        </p:nvPicPr>
        <p:blipFill>
          <a:blip r:embed="rId4"/>
          <a:srcRect l="117" r="117"/>
          <a:stretch>
            <a:fillRect/>
          </a:stretch>
        </p:blipFill>
        <p:spPr/>
      </p:pic>
    </p:spTree>
    <p:extLst>
      <p:ext uri="{BB962C8B-B14F-4D97-AF65-F5344CB8AC3E}">
        <p14:creationId xmlns:p14="http://schemas.microsoft.com/office/powerpoint/2010/main" val="19548752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016758"/>
          </a:xfrm>
        </p:spPr>
        <p:txBody>
          <a:bodyPr/>
          <a:lstStyle/>
          <a:p>
            <a:r>
              <a:rPr lang="en-US" dirty="0"/>
              <a:t>Assign utterances to them to the correct intent and identify the correct entities within the utterances.</a:t>
            </a:r>
          </a:p>
          <a:p>
            <a:r>
              <a:rPr lang="en-US" dirty="0"/>
              <a:t>After you’ve labeled at least a dozen utterances, click Train at the bottom of the screen.</a:t>
            </a:r>
          </a:p>
          <a:p>
            <a:r>
              <a:rPr lang="en-US" dirty="0"/>
              <a:t>Then review how the now-trained model correctly classifies the remaining utterances and identifies entities in them (if not, correct them and retrain the model until you’re satisfied).</a:t>
            </a:r>
            <a:endParaRPr lang="en-GB" dirty="0"/>
          </a:p>
        </p:txBody>
      </p:sp>
    </p:spTree>
    <p:extLst>
      <p:ext uri="{BB962C8B-B14F-4D97-AF65-F5344CB8AC3E}">
        <p14:creationId xmlns:p14="http://schemas.microsoft.com/office/powerpoint/2010/main" val="322622506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Click Publish, then Update published application.</a:t>
            </a:r>
          </a:p>
          <a:p>
            <a:r>
              <a:rPr lang="en-US" dirty="0"/>
              <a:t>Run the Simulator again (or leave it running if it’s still running in the background) to produce data to report on.</a:t>
            </a:r>
            <a:endParaRPr lang="en-GB" dirty="0"/>
          </a:p>
        </p:txBody>
      </p:sp>
    </p:spTree>
    <p:extLst>
      <p:ext uri="{BB962C8B-B14F-4D97-AF65-F5344CB8AC3E}">
        <p14:creationId xmlns:p14="http://schemas.microsoft.com/office/powerpoint/2010/main" val="39863435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t>
            </a:r>
            <a:r>
              <a:rPr lang="en-US" dirty="0" err="1"/>
              <a:t>realtime</a:t>
            </a:r>
            <a:r>
              <a:rPr lang="en-US" dirty="0"/>
              <a:t> dashboard (1/2)</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a:t>
            </a:r>
            <a:r>
              <a:rPr lang="en-US" dirty="0">
                <a:hlinkClick r:id="rId2"/>
              </a:rPr>
              <a:t>https://powerbi.com</a:t>
            </a:r>
            <a:r>
              <a:rPr lang="en-US" dirty="0"/>
              <a:t> and log in.</a:t>
            </a:r>
          </a:p>
          <a:p>
            <a:r>
              <a:rPr lang="en-US" dirty="0"/>
              <a:t>Click My Workspace, then + Create</a:t>
            </a:r>
          </a:p>
          <a:p>
            <a:r>
              <a:rPr lang="en-US" dirty="0"/>
              <a:t>Search for the “</a:t>
            </a:r>
            <a:r>
              <a:rPr lang="en-US" dirty="0" err="1"/>
              <a:t>cisbot</a:t>
            </a:r>
            <a:r>
              <a:rPr lang="en-US" dirty="0"/>
              <a:t>” dataset.</a:t>
            </a:r>
            <a:endParaRPr lang="en-GB" dirty="0"/>
          </a:p>
        </p:txBody>
      </p:sp>
      <p:pic>
        <p:nvPicPr>
          <p:cNvPr id="8" name="Picture Placeholder 7" descr="Power BI - Internet Explorer">
            <a:hlinkClick r:id="rId3"/>
          </p:cNvPr>
          <p:cNvPicPr>
            <a:picLocks noGrp="1" noChangeAspect="1"/>
          </p:cNvPicPr>
          <p:nvPr>
            <p:ph type="pic" sz="quarter" idx="10"/>
          </p:nvPr>
        </p:nvPicPr>
        <p:blipFill>
          <a:blip r:embed="rId4"/>
          <a:srcRect t="11" b="11"/>
          <a:stretch>
            <a:fillRect/>
          </a:stretch>
        </p:blipFill>
        <p:spPr/>
      </p:pic>
    </p:spTree>
    <p:extLst>
      <p:ext uri="{BB962C8B-B14F-4D97-AF65-F5344CB8AC3E}">
        <p14:creationId xmlns:p14="http://schemas.microsoft.com/office/powerpoint/2010/main" val="20513320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err="1"/>
              <a:t>realtime</a:t>
            </a:r>
            <a:r>
              <a:rPr lang="en-US" dirty="0"/>
              <a:t> dashboard (2/2)</a:t>
            </a:r>
            <a:endParaRPr lang="en-GB" dirty="0"/>
          </a:p>
        </p:txBody>
      </p:sp>
      <p:sp>
        <p:nvSpPr>
          <p:cNvPr id="4" name="Content Placeholder 3"/>
          <p:cNvSpPr>
            <a:spLocks noGrp="1"/>
          </p:cNvSpPr>
          <p:nvPr>
            <p:ph sz="quarter" idx="11"/>
          </p:nvPr>
        </p:nvSpPr>
        <p:spPr>
          <a:xfrm>
            <a:off x="183263" y="1394165"/>
            <a:ext cx="3566121" cy="3631763"/>
          </a:xfrm>
        </p:spPr>
        <p:txBody>
          <a:bodyPr/>
          <a:lstStyle/>
          <a:p>
            <a:r>
              <a:rPr lang="en-US" dirty="0"/>
              <a:t>Use the provided visualizations to generate a report looking like this screenshot</a:t>
            </a:r>
          </a:p>
          <a:p>
            <a:r>
              <a:rPr lang="en-US" dirty="0"/>
              <a:t>Click File </a:t>
            </a:r>
            <a:r>
              <a:rPr lang="en-US" dirty="0">
                <a:sym typeface="Wingdings" panose="05000000000000000000" pitchFamily="2" charset="2"/>
              </a:rPr>
              <a:t></a:t>
            </a:r>
            <a:r>
              <a:rPr lang="en-US" dirty="0"/>
              <a:t> Save and save your Report under the name “Bot </a:t>
            </a:r>
            <a:r>
              <a:rPr lang="en-US" dirty="0" err="1"/>
              <a:t>realtime</a:t>
            </a:r>
            <a:r>
              <a:rPr lang="en-US" dirty="0"/>
              <a:t> data”</a:t>
            </a:r>
          </a:p>
          <a:p>
            <a:r>
              <a:rPr lang="en-US" dirty="0"/>
              <a:t>Click the Pin icon on the chart, and pin the visual to a new dashboard named “Bot data”</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49749" y="4411652"/>
            <a:ext cx="2651731" cy="2093472"/>
          </a:xfrm>
          <a:prstGeom prst="rect">
            <a:avLst/>
          </a:prstGeom>
        </p:spPr>
      </p:pic>
      <p:pic>
        <p:nvPicPr>
          <p:cNvPr id="8" name="Picture 7"/>
          <p:cNvPicPr>
            <a:picLocks noChangeAspect="1"/>
          </p:cNvPicPr>
          <p:nvPr/>
        </p:nvPicPr>
        <p:blipFill>
          <a:blip r:embed="rId3"/>
          <a:stretch>
            <a:fillRect/>
          </a:stretch>
        </p:blipFill>
        <p:spPr>
          <a:xfrm>
            <a:off x="4006523" y="263484"/>
            <a:ext cx="8429951" cy="3805755"/>
          </a:xfrm>
          <a:prstGeom prst="rect">
            <a:avLst/>
          </a:prstGeom>
        </p:spPr>
      </p:pic>
    </p:spTree>
    <p:extLst>
      <p:ext uri="{BB962C8B-B14F-4D97-AF65-F5344CB8AC3E}">
        <p14:creationId xmlns:p14="http://schemas.microsoft.com/office/powerpoint/2010/main" val="23198569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9"/>
          <a:stretch>
            <a:fillRect/>
          </a:stretch>
        </p:blipFill>
        <p:spPr>
          <a:xfrm>
            <a:off x="3728045" y="3497305"/>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0"/>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Tree>
    <p:extLst>
      <p:ext uri="{BB962C8B-B14F-4D97-AF65-F5344CB8AC3E}">
        <p14:creationId xmlns:p14="http://schemas.microsoft.com/office/powerpoint/2010/main" val="31290270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pic>
        <p:nvPicPr>
          <p:cNvPr id="5" name="Picture Placeholder 4" descr="algattikcisbotlogic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In the Summary pane, you should see a list of successful executions.</a:t>
            </a:r>
            <a:endParaRPr lang="en-GB" dirty="0"/>
          </a:p>
        </p:txBody>
      </p:sp>
    </p:spTree>
    <p:extLst>
      <p:ext uri="{BB962C8B-B14F-4D97-AF65-F5344CB8AC3E}">
        <p14:creationId xmlns:p14="http://schemas.microsoft.com/office/powerpoint/2010/main" val="174103226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Function App</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your Function app</a:t>
            </a:r>
          </a:p>
          <a:p>
            <a:r>
              <a:rPr lang="en-US" dirty="0"/>
              <a:t>Click on your Function, then on Monitor.</a:t>
            </a:r>
          </a:p>
          <a:p>
            <a:r>
              <a:rPr lang="en-US" dirty="0"/>
              <a:t>You should see a list of successful function invocations.</a:t>
            </a:r>
            <a:endParaRPr lang="en-GB" dirty="0"/>
          </a:p>
        </p:txBody>
      </p:sp>
      <p:pic>
        <p:nvPicPr>
          <p:cNvPr id="5" name="Picture 4"/>
          <p:cNvPicPr>
            <a:picLocks noChangeAspect="1"/>
          </p:cNvPicPr>
          <p:nvPr/>
        </p:nvPicPr>
        <p:blipFill>
          <a:blip r:embed="rId2"/>
          <a:stretch>
            <a:fillRect/>
          </a:stretch>
        </p:blipFill>
        <p:spPr>
          <a:xfrm>
            <a:off x="4115140" y="1577043"/>
            <a:ext cx="7951742" cy="3515507"/>
          </a:xfrm>
          <a:prstGeom prst="rect">
            <a:avLst/>
          </a:prstGeom>
        </p:spPr>
      </p:pic>
    </p:spTree>
    <p:extLst>
      <p:ext uri="{BB962C8B-B14F-4D97-AF65-F5344CB8AC3E}">
        <p14:creationId xmlns:p14="http://schemas.microsoft.com/office/powerpoint/2010/main" val="27140092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pic>
        <p:nvPicPr>
          <p:cNvPr id="5" name="Picture Placeholder 4" descr="algattikcisboteventhub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spTree>
    <p:extLst>
      <p:ext uri="{BB962C8B-B14F-4D97-AF65-F5344CB8AC3E}">
        <p14:creationId xmlns:p14="http://schemas.microsoft.com/office/powerpoint/2010/main" val="30911323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spTree>
    <p:extLst>
      <p:ext uri="{BB962C8B-B14F-4D97-AF65-F5344CB8AC3E}">
        <p14:creationId xmlns:p14="http://schemas.microsoft.com/office/powerpoint/2010/main" val="380797476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p:txBody>
          <a:bodyPr/>
          <a:lstStyle/>
          <a:p>
            <a:r>
              <a:rPr lang="en-US" dirty="0"/>
              <a:t>Now we will generate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Prepare ML training set (1/3)</a:t>
            </a:r>
            <a:endParaRPr lang="en-GB" dirty="0"/>
          </a:p>
        </p:txBody>
      </p:sp>
      <p:pic>
        <p:nvPicPr>
          <p:cNvPr id="5" name="Picture Placeholder 4" descr="algattikcisbotad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354765"/>
          </a:xfrm>
        </p:spPr>
        <p:txBody>
          <a:bodyPr/>
          <a:lstStyle/>
          <a:p>
            <a:r>
              <a:rPr lang="en-US" dirty="0"/>
              <a:t>Navigate to your Data Lake Analytics instance.</a:t>
            </a:r>
          </a:p>
          <a:p>
            <a:r>
              <a:rPr lang="en-US" dirty="0"/>
              <a:t>Click Data Explorer</a:t>
            </a:r>
          </a:p>
          <a:p>
            <a:r>
              <a:rPr lang="en-US" dirty="0"/>
              <a:t>Browse your Data Lake Store account, to ensure the bot data is being captured into subdirectories of </a:t>
            </a:r>
            <a:r>
              <a:rPr lang="en-US" dirty="0" err="1"/>
              <a:t>botdata</a:t>
            </a:r>
            <a:r>
              <a:rPr lang="en-US" dirty="0"/>
              <a:t>/raw/ partitioned by year, month, day and hour.</a:t>
            </a:r>
            <a:endParaRPr lang="en-GB" dirty="0"/>
          </a:p>
        </p:txBody>
      </p:sp>
    </p:spTree>
    <p:extLst>
      <p:ext uri="{BB962C8B-B14F-4D97-AF65-F5344CB8AC3E}">
        <p14:creationId xmlns:p14="http://schemas.microsoft.com/office/powerpoint/2010/main" val="24116992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(2/3)</a:t>
            </a:r>
            <a:endParaRPr lang="en-GB" dirty="0"/>
          </a:p>
        </p:txBody>
      </p:sp>
      <p:pic>
        <p:nvPicPr>
          <p:cNvPr id="5" name="Picture Placeholder 4" descr="New U-SQL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585871"/>
          </a:xfrm>
        </p:spPr>
        <p:txBody>
          <a:bodyPr/>
          <a:lstStyle/>
          <a:p>
            <a:r>
              <a:rPr lang="en-GB" dirty="0"/>
              <a:t>Go to your Data Lake Analytics service</a:t>
            </a:r>
          </a:p>
          <a:p>
            <a:r>
              <a:rPr lang="en-GB" dirty="0"/>
              <a:t>In DATA LAKE ANALYTICS, select New Job</a:t>
            </a:r>
          </a:p>
          <a:p>
            <a:r>
              <a:rPr lang="en-GB" dirty="0"/>
              <a:t>Paste the script from \Resources\</a:t>
            </a:r>
            <a:r>
              <a:rPr lang="en-GB" dirty="0" err="1"/>
              <a:t>PrepareMLTrainingSet</a:t>
            </a:r>
            <a:r>
              <a:rPr lang="en-GB" dirty="0"/>
              <a:t>\prepare-ml-training-</a:t>
            </a:r>
            <a:r>
              <a:rPr lang="en-GB" dirty="0" err="1"/>
              <a:t>set.usql</a:t>
            </a:r>
            <a:endParaRPr lang="en-GB" dirty="0"/>
          </a:p>
          <a:p>
            <a:r>
              <a:rPr lang="en-US" dirty="0"/>
              <a:t>Replace $</a:t>
            </a:r>
            <a:r>
              <a:rPr lang="en-US" dirty="0" err="1"/>
              <a:t>storageAccountName</a:t>
            </a:r>
            <a:r>
              <a:rPr lang="en-US" dirty="0"/>
              <a:t> (at the top of the script) without your storage account name (i.e. Blob storage account)</a:t>
            </a:r>
          </a:p>
          <a:p>
            <a:r>
              <a:rPr lang="en-US" dirty="0"/>
              <a:t>Click Submit Job</a:t>
            </a:r>
            <a:endParaRPr lang="en-GB" dirty="0"/>
          </a:p>
        </p:txBody>
      </p:sp>
    </p:spTree>
    <p:extLst>
      <p:ext uri="{BB962C8B-B14F-4D97-AF65-F5344CB8AC3E}">
        <p14:creationId xmlns:p14="http://schemas.microsoft.com/office/powerpoint/2010/main" val="14966538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(3/3)</a:t>
            </a:r>
            <a:endParaRPr lang="en-GB" dirty="0"/>
          </a:p>
        </p:txBody>
      </p:sp>
      <p:pic>
        <p:nvPicPr>
          <p:cNvPr id="5" name="Picture Placeholder 4" descr="New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After the job completes, check that the file interactions.csv was produced in the storage account.</a:t>
            </a:r>
          </a:p>
          <a:p>
            <a:r>
              <a:rPr lang="en-US" dirty="0"/>
              <a:t>Click on the file name to preview its content.</a:t>
            </a:r>
            <a:endParaRPr lang="en-GB" dirty="0"/>
          </a:p>
        </p:txBody>
      </p:sp>
    </p:spTree>
    <p:extLst>
      <p:ext uri="{BB962C8B-B14F-4D97-AF65-F5344CB8AC3E}">
        <p14:creationId xmlns:p14="http://schemas.microsoft.com/office/powerpoint/2010/main" val="39995538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Proposed solution overview</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15" name="Picture 14"/>
          <p:cNvPicPr>
            <a:picLocks noChangeAspect="1"/>
          </p:cNvPicPr>
          <p:nvPr/>
        </p:nvPicPr>
        <p:blipFill>
          <a:blip r:embed="rId8"/>
          <a:stretch>
            <a:fillRect/>
          </a:stretch>
        </p:blipFill>
        <p:spPr>
          <a:xfrm>
            <a:off x="7169079" y="3464724"/>
            <a:ext cx="780290" cy="780290"/>
          </a:xfrm>
          <a:prstGeom prst="rect">
            <a:avLst/>
          </a:prstGeom>
        </p:spPr>
      </p:pic>
      <p:pic>
        <p:nvPicPr>
          <p:cNvPr id="16" name="Picture 15"/>
          <p:cNvPicPr>
            <a:picLocks noChangeAspect="1"/>
          </p:cNvPicPr>
          <p:nvPr/>
        </p:nvPicPr>
        <p:blipFill>
          <a:blip r:embed="rId9"/>
          <a:stretch>
            <a:fillRect/>
          </a:stretch>
        </p:blipFill>
        <p:spPr>
          <a:xfrm>
            <a:off x="5458932" y="5495650"/>
            <a:ext cx="780290" cy="780290"/>
          </a:xfrm>
          <a:prstGeom prst="rect">
            <a:avLst/>
          </a:prstGeom>
        </p:spPr>
      </p:pic>
      <p:pic>
        <p:nvPicPr>
          <p:cNvPr id="17" name="Picture 16"/>
          <p:cNvPicPr>
            <a:picLocks noChangeAspect="1"/>
          </p:cNvPicPr>
          <p:nvPr/>
        </p:nvPicPr>
        <p:blipFill>
          <a:blip r:embed="rId10"/>
          <a:stretch>
            <a:fillRect/>
          </a:stretch>
        </p:blipFill>
        <p:spPr>
          <a:xfrm>
            <a:off x="10577146" y="3500210"/>
            <a:ext cx="780290" cy="780290"/>
          </a:xfrm>
          <a:prstGeom prst="rect">
            <a:avLst/>
          </a:prstGeom>
        </p:spPr>
      </p:pic>
      <p:pic>
        <p:nvPicPr>
          <p:cNvPr id="18" name="Picture 17"/>
          <p:cNvPicPr>
            <a:picLocks noChangeAspect="1"/>
          </p:cNvPicPr>
          <p:nvPr/>
        </p:nvPicPr>
        <p:blipFill>
          <a:blip r:embed="rId9"/>
          <a:stretch>
            <a:fillRect/>
          </a:stretch>
        </p:blipFill>
        <p:spPr>
          <a:xfrm>
            <a:off x="2042870" y="3416207"/>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2"/>
          <a:stretch>
            <a:fillRect/>
          </a:stretch>
        </p:blipFill>
        <p:spPr>
          <a:xfrm>
            <a:off x="3728045" y="3497305"/>
            <a:ext cx="780290" cy="780290"/>
          </a:xfrm>
          <a:prstGeom prst="rect">
            <a:avLst/>
          </a:prstGeom>
        </p:spPr>
      </p:pic>
      <p:pic>
        <p:nvPicPr>
          <p:cNvPr id="23" name="Picture 22"/>
          <p:cNvPicPr>
            <a:picLocks noChangeAspect="1"/>
          </p:cNvPicPr>
          <p:nvPr/>
        </p:nvPicPr>
        <p:blipFill>
          <a:blip r:embed="rId12"/>
          <a:stretch>
            <a:fillRect/>
          </a:stretch>
        </p:blipFill>
        <p:spPr>
          <a:xfrm>
            <a:off x="5458932" y="3572770"/>
            <a:ext cx="780290" cy="780290"/>
          </a:xfrm>
          <a:prstGeom prst="rect">
            <a:avLst/>
          </a:prstGeom>
        </p:spPr>
      </p:pic>
      <p:pic>
        <p:nvPicPr>
          <p:cNvPr id="22" name="Picture 21"/>
          <p:cNvPicPr>
            <a:picLocks noChangeAspect="1"/>
          </p:cNvPicPr>
          <p:nvPr/>
        </p:nvPicPr>
        <p:blipFill>
          <a:blip r:embed="rId13"/>
          <a:stretch>
            <a:fillRect/>
          </a:stretch>
        </p:blipFill>
        <p:spPr>
          <a:xfrm>
            <a:off x="7253247" y="5495650"/>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7457770"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6492661"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48" name="TextBox 2047"/>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58" name="TextBox 57"/>
          <p:cNvSpPr txBox="1"/>
          <p:nvPr/>
        </p:nvSpPr>
        <p:spPr>
          <a:xfrm>
            <a:off x="6730730" y="640927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sp>
        <p:nvSpPr>
          <p:cNvPr id="59" name="TextBox 58"/>
          <p:cNvSpPr txBox="1"/>
          <p:nvPr/>
        </p:nvSpPr>
        <p:spPr>
          <a:xfrm>
            <a:off x="4733205" y="6422399"/>
            <a:ext cx="211116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ML</a:t>
            </a:r>
            <a:endParaRPr lang="en-US" sz="1400" dirty="0" err="1">
              <a:gradFill>
                <a:gsLst>
                  <a:gs pos="2917">
                    <a:schemeClr val="tx1"/>
                  </a:gs>
                  <a:gs pos="30000">
                    <a:schemeClr val="tx1"/>
                  </a:gs>
                </a:gsLst>
                <a:lin ang="5400000" scaled="0"/>
              </a:gradFill>
            </a:endParaRPr>
          </a:p>
        </p:txBody>
      </p:sp>
      <p:sp>
        <p:nvSpPr>
          <p:cNvPr id="60" name="TextBox 59"/>
          <p:cNvSpPr txBox="1"/>
          <p:nvPr/>
        </p:nvSpPr>
        <p:spPr>
          <a:xfrm>
            <a:off x="1491600" y="4435210"/>
            <a:ext cx="2111160"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web service</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Data Factory</a:t>
            </a:r>
            <a:endParaRPr lang="en-US" sz="1400" dirty="0" err="1">
              <a:gradFill>
                <a:gsLst>
                  <a:gs pos="2917">
                    <a:schemeClr val="tx1"/>
                  </a:gs>
                  <a:gs pos="30000">
                    <a:schemeClr val="tx1"/>
                  </a:gs>
                </a:gsLst>
                <a:lin ang="5400000" scaled="0"/>
              </a:gradFill>
            </a:endParaRP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14"/>
          <a:stretch>
            <a:fillRect/>
          </a:stretch>
        </p:blipFill>
        <p:spPr>
          <a:xfrm>
            <a:off x="10645797" y="5566027"/>
            <a:ext cx="780290" cy="780290"/>
          </a:xfrm>
          <a:prstGeom prst="rect">
            <a:avLst/>
          </a:prstGeom>
        </p:spPr>
      </p:pic>
      <p:sp>
        <p:nvSpPr>
          <p:cNvPr id="75" name="Arrow: Left-Right 74"/>
          <p:cNvSpPr/>
          <p:nvPr/>
        </p:nvSpPr>
        <p:spPr bwMode="auto">
          <a:xfrm rot="5400000">
            <a:off x="2241172" y="294266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369753" y="3905417"/>
            <a:ext cx="977945" cy="3151388"/>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264614" y="6054218"/>
            <a:ext cx="290283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as </a:t>
            </a:r>
            <a:r>
              <a:rPr lang="en-US" i="1">
                <a:solidFill>
                  <a:schemeClr val="accent4">
                    <a:lumMod val="60000"/>
                    <a:lumOff val="40000"/>
                  </a:schemeClr>
                </a:solidFill>
              </a:rPr>
              <a:t>web service</a:t>
            </a:r>
            <a:endParaRPr lang="en-US" i="1" dirty="0" err="1">
              <a:solidFill>
                <a:schemeClr val="accent4">
                  <a:lumMod val="60000"/>
                  <a:lumOff val="40000"/>
                </a:schemeClr>
              </a:solidFill>
            </a:endParaRPr>
          </a:p>
        </p:txBody>
      </p:sp>
      <p:sp>
        <p:nvSpPr>
          <p:cNvPr id="79" name="TextBox 78"/>
          <p:cNvSpPr txBox="1"/>
          <p:nvPr/>
        </p:nvSpPr>
        <p:spPr>
          <a:xfrm>
            <a:off x="2753592" y="2892230"/>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a:t>
            </a:r>
            <a:r>
              <a:rPr lang="en-US" i="1">
                <a:solidFill>
                  <a:schemeClr val="accent4">
                    <a:lumMod val="60000"/>
                    <a:lumOff val="40000"/>
                  </a:schemeClr>
                </a:solidFill>
              </a:rPr>
              <a:t>best offer</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5"/>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0557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workspace (1/2)</a:t>
            </a:r>
            <a:endParaRPr lang="en-GB" dirty="0"/>
          </a:p>
        </p:txBody>
      </p:sp>
      <p:pic>
        <p:nvPicPr>
          <p:cNvPr id="5" name="Picture Placeholder 4" descr="Machine Learning Workspa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200876"/>
          </a:xfrm>
        </p:spPr>
        <p:txBody>
          <a:bodyPr/>
          <a:lstStyle/>
          <a:p>
            <a:r>
              <a:rPr lang="en-US" dirty="0"/>
              <a:t>Go to New </a:t>
            </a:r>
            <a:r>
              <a:rPr lang="en-US" dirty="0">
                <a:sym typeface="Wingdings" panose="05000000000000000000" pitchFamily="2" charset="2"/>
              </a:rPr>
              <a:t> Intelligence + Analytics  Machine Learning Workspace</a:t>
            </a:r>
          </a:p>
          <a:p>
            <a:r>
              <a:rPr lang="en-US" dirty="0"/>
              <a:t>Enter a name</a:t>
            </a:r>
          </a:p>
          <a:p>
            <a:r>
              <a:rPr lang="en-US" dirty="0"/>
              <a:t>Select your Resource group and a region</a:t>
            </a:r>
          </a:p>
          <a:p>
            <a:r>
              <a:rPr lang="en-US" dirty="0"/>
              <a:t>Under Web service plan pricing tier, select DEVTEST</a:t>
            </a:r>
          </a:p>
          <a:p>
            <a:r>
              <a:rPr lang="en-US" dirty="0"/>
              <a:t>Click Create</a:t>
            </a:r>
            <a:endParaRPr lang="en-GB" dirty="0"/>
          </a:p>
        </p:txBody>
      </p:sp>
    </p:spTree>
    <p:extLst>
      <p:ext uri="{BB962C8B-B14F-4D97-AF65-F5344CB8AC3E}">
        <p14:creationId xmlns:p14="http://schemas.microsoft.com/office/powerpoint/2010/main" val="6140045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workspace (2/2)</a:t>
            </a:r>
            <a:endParaRPr lang="en-GB" dirty="0"/>
          </a:p>
        </p:txBody>
      </p:sp>
      <p:pic>
        <p:nvPicPr>
          <p:cNvPr id="5" name="Picture Placeholder 4" descr="cis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newly created Machine Learning Workspace</a:t>
            </a:r>
          </a:p>
          <a:p>
            <a:r>
              <a:rPr lang="en-US" dirty="0"/>
              <a:t>Click “Launch Machine Learning Studio”</a:t>
            </a:r>
          </a:p>
        </p:txBody>
      </p:sp>
    </p:spTree>
    <p:extLst>
      <p:ext uri="{BB962C8B-B14F-4D97-AF65-F5344CB8AC3E}">
        <p14:creationId xmlns:p14="http://schemas.microsoft.com/office/powerpoint/2010/main" val="51049979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experiment (1/9)</a:t>
            </a:r>
            <a:endParaRPr lang="en-GB" dirty="0"/>
          </a:p>
        </p:txBody>
      </p:sp>
      <p:pic>
        <p:nvPicPr>
          <p:cNvPr id="5" name="Picture Placeholder 4" descr="Access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Azure storage account</a:t>
            </a:r>
          </a:p>
          <a:p>
            <a:r>
              <a:rPr lang="en-US" dirty="0"/>
              <a:t>Under SETTINGS </a:t>
            </a:r>
            <a:r>
              <a:rPr lang="en-US" dirty="0">
                <a:sym typeface="Wingdings" panose="05000000000000000000" pitchFamily="2" charset="2"/>
              </a:rPr>
              <a:t> Access keys, copy your primary key (key1)</a:t>
            </a:r>
            <a:endParaRPr lang="en-GB" dirty="0"/>
          </a:p>
        </p:txBody>
      </p:sp>
    </p:spTree>
    <p:extLst>
      <p:ext uri="{BB962C8B-B14F-4D97-AF65-F5344CB8AC3E}">
        <p14:creationId xmlns:p14="http://schemas.microsoft.com/office/powerpoint/2010/main" val="766166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(2/9)</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In Machine Learning Studio, Click + NEW, Blank Experiment</a:t>
            </a:r>
            <a:endParaRPr lang="en-GB" dirty="0"/>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38967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(3/9)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754874"/>
          </a:xfrm>
        </p:spPr>
        <p:txBody>
          <a:bodyPr/>
          <a:lstStyle/>
          <a:p>
            <a:r>
              <a:rPr lang="en-US" dirty="0"/>
              <a:t>Under Data Input and Output, drag Import Data onto the canvas.</a:t>
            </a:r>
          </a:p>
          <a:p>
            <a:r>
              <a:rPr lang="en-US" dirty="0"/>
              <a:t>For Account name, enter your Storage account name</a:t>
            </a:r>
          </a:p>
          <a:p>
            <a:r>
              <a:rPr lang="en-US" dirty="0"/>
              <a:t>For Account key, paste your storage account key from the previous step</a:t>
            </a:r>
          </a:p>
          <a:p>
            <a:r>
              <a:rPr lang="en-US" dirty="0"/>
              <a:t>For Path, type interaction-data/interactions.csv</a:t>
            </a:r>
          </a:p>
          <a:p>
            <a:r>
              <a:rPr lang="en-US" dirty="0"/>
              <a:t>Click RUN</a:t>
            </a:r>
            <a:endParaRPr lang="en-GB" dirty="0"/>
          </a:p>
        </p:txBody>
      </p:sp>
    </p:spTree>
    <p:extLst>
      <p:ext uri="{BB962C8B-B14F-4D97-AF65-F5344CB8AC3E}">
        <p14:creationId xmlns:p14="http://schemas.microsoft.com/office/powerpoint/2010/main" val="133691904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(4/9)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462213"/>
          </a:xfrm>
        </p:spPr>
        <p:txBody>
          <a:bodyPr/>
          <a:lstStyle/>
          <a:p>
            <a:r>
              <a:rPr lang="en-US" dirty="0"/>
              <a:t>Click on the output of the Import Data step, and then on Visualize</a:t>
            </a:r>
          </a:p>
          <a:p>
            <a:r>
              <a:rPr lang="en-US" dirty="0"/>
              <a:t>Note that the columns have non-descriptive names. We will rename the columns in the next step.</a:t>
            </a:r>
            <a:endParaRPr lang="en-GB" dirty="0"/>
          </a:p>
        </p:txBody>
      </p:sp>
    </p:spTree>
    <p:extLst>
      <p:ext uri="{BB962C8B-B14F-4D97-AF65-F5344CB8AC3E}">
        <p14:creationId xmlns:p14="http://schemas.microsoft.com/office/powerpoint/2010/main" val="39219411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(5/9)</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Under Data Transformation </a:t>
            </a:r>
            <a:r>
              <a:rPr lang="en-US" dirty="0">
                <a:sym typeface="Wingdings" panose="05000000000000000000" pitchFamily="2" charset="2"/>
              </a:rPr>
              <a:t> Manipulation, drag Edit Metadata onto the canvas and connect it to the previous step.</a:t>
            </a:r>
          </a:p>
          <a:p>
            <a:r>
              <a:rPr lang="en-US" dirty="0">
                <a:sym typeface="Wingdings" panose="05000000000000000000" pitchFamily="2" charset="2"/>
              </a:rPr>
              <a:t>Click Launch column selector and select all columns</a:t>
            </a:r>
          </a:p>
          <a:p>
            <a:r>
              <a:rPr lang="en-US" dirty="0">
                <a:sym typeface="Wingdings" panose="05000000000000000000" pitchFamily="2" charset="2"/>
              </a:rPr>
              <a:t>Under new column names, enter </a:t>
            </a:r>
            <a:r>
              <a:rPr lang="en-GB" b="1" dirty="0">
                <a:sym typeface="Wingdings" panose="05000000000000000000" pitchFamily="2" charset="2"/>
              </a:rPr>
              <a:t>intent, product, offer, outcome</a:t>
            </a:r>
            <a:r>
              <a:rPr lang="en-US" b="1" dirty="0"/>
              <a:t> </a:t>
            </a:r>
          </a:p>
          <a:p>
            <a:r>
              <a:rPr lang="en-US" dirty="0"/>
              <a:t>Click Run</a:t>
            </a:r>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828768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(6/9)</a:t>
            </a:r>
            <a:endParaRPr lang="en-GB" dirty="0"/>
          </a:p>
        </p:txBody>
      </p:sp>
      <p:sp>
        <p:nvSpPr>
          <p:cNvPr id="4" name="Content Placeholder 3"/>
          <p:cNvSpPr>
            <a:spLocks noGrp="1"/>
          </p:cNvSpPr>
          <p:nvPr>
            <p:ph sz="quarter" idx="11"/>
          </p:nvPr>
        </p:nvSpPr>
        <p:spPr>
          <a:xfrm>
            <a:off x="183263" y="1394165"/>
            <a:ext cx="3566121" cy="3908762"/>
          </a:xfrm>
        </p:spPr>
        <p:txBody>
          <a:bodyPr/>
          <a:lstStyle/>
          <a:p>
            <a:r>
              <a:rPr lang="en-US" dirty="0"/>
              <a:t>Under Data Transformation </a:t>
            </a:r>
            <a:r>
              <a:rPr lang="en-US" dirty="0">
                <a:sym typeface="Wingdings" panose="05000000000000000000" pitchFamily="2" charset="2"/>
              </a:rPr>
              <a:t> Sample and Split, drag Split Data onto the canvas and connect it to the previous step.</a:t>
            </a:r>
          </a:p>
          <a:p>
            <a:r>
              <a:rPr lang="en-US" dirty="0">
                <a:sym typeface="Wingdings" panose="05000000000000000000" pitchFamily="2" charset="2"/>
              </a:rPr>
              <a:t>Under Fraction of rows in the first…, type 0.8</a:t>
            </a:r>
          </a:p>
          <a:p>
            <a:r>
              <a:rPr lang="en-US" dirty="0">
                <a:sym typeface="Wingdings" panose="05000000000000000000" pitchFamily="2" charset="2"/>
              </a:rPr>
              <a:t>Under Machine Learning  Initialize Model  Classification, drag Two-Class Decision Forest onto the canvas</a:t>
            </a:r>
          </a:p>
        </p:txBody>
      </p:sp>
      <p:pic>
        <p:nvPicPr>
          <p:cNvPr id="10" name="Picture Placeholder 9"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04011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(7/9)</a:t>
            </a:r>
            <a:endParaRPr lang="en-GB" dirty="0"/>
          </a:p>
        </p:txBody>
      </p:sp>
      <p:sp>
        <p:nvSpPr>
          <p:cNvPr id="4" name="Content Placeholder 3"/>
          <p:cNvSpPr>
            <a:spLocks noGrp="1"/>
          </p:cNvSpPr>
          <p:nvPr>
            <p:ph sz="quarter" idx="11"/>
          </p:nvPr>
        </p:nvSpPr>
        <p:spPr>
          <a:xfrm>
            <a:off x="183263" y="1394165"/>
            <a:ext cx="3566121" cy="4093428"/>
          </a:xfrm>
        </p:spPr>
        <p:txBody>
          <a:bodyPr/>
          <a:lstStyle/>
          <a:p>
            <a:r>
              <a:rPr lang="en-US" dirty="0">
                <a:sym typeface="Wingdings" panose="05000000000000000000" pitchFamily="2" charset="2"/>
              </a:rPr>
              <a:t>Under Machine Learning  Train, drag Train Model onto the canvas</a:t>
            </a:r>
          </a:p>
          <a:p>
            <a:r>
              <a:rPr lang="en-US" dirty="0">
                <a:sym typeface="Wingdings" panose="05000000000000000000" pitchFamily="2" charset="2"/>
              </a:rPr>
              <a:t>Connect it to the first data split and to the Decision Forest model</a:t>
            </a:r>
          </a:p>
          <a:p>
            <a:r>
              <a:rPr lang="en-US" dirty="0">
                <a:sym typeface="Wingdings" panose="05000000000000000000" pitchFamily="2" charset="2"/>
              </a:rPr>
              <a:t>Click Launch column selector</a:t>
            </a:r>
          </a:p>
          <a:p>
            <a:r>
              <a:rPr lang="en-US" dirty="0">
                <a:sym typeface="Wingdings" panose="05000000000000000000" pitchFamily="2" charset="2"/>
              </a:rPr>
              <a:t>Double-click column outcome to move it to the selected pane</a:t>
            </a:r>
          </a:p>
          <a:p>
            <a:r>
              <a:rPr lang="en-US" dirty="0">
                <a:sym typeface="Wingdings" panose="05000000000000000000" pitchFamily="2" charset="2"/>
              </a:rPr>
              <a:t>Click OK</a:t>
            </a:r>
          </a:p>
          <a:p>
            <a:endParaRPr lang="en-US" dirty="0">
              <a:sym typeface="Wingdings" panose="05000000000000000000" pitchFamily="2" charset="2"/>
            </a:endParaRPr>
          </a:p>
        </p:txBody>
      </p:sp>
      <p:pic>
        <p:nvPicPr>
          <p:cNvPr id="6" name="Picture Placeholder 5"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a:xfrm>
            <a:off x="3933275" y="0"/>
            <a:ext cx="8503200" cy="6992587"/>
          </a:xfrm>
        </p:spPr>
      </p:pic>
    </p:spTree>
    <p:extLst>
      <p:ext uri="{BB962C8B-B14F-4D97-AF65-F5344CB8AC3E}">
        <p14:creationId xmlns:p14="http://schemas.microsoft.com/office/powerpoint/2010/main" val="107007025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(8/9)</a:t>
            </a:r>
            <a:endParaRPr lang="en-GB" dirty="0"/>
          </a:p>
        </p:txBody>
      </p:sp>
      <p:sp>
        <p:nvSpPr>
          <p:cNvPr id="4" name="Content Placeholder 3"/>
          <p:cNvSpPr>
            <a:spLocks noGrp="1"/>
          </p:cNvSpPr>
          <p:nvPr>
            <p:ph sz="quarter" idx="11"/>
          </p:nvPr>
        </p:nvSpPr>
        <p:spPr>
          <a:xfrm>
            <a:off x="183263" y="1394165"/>
            <a:ext cx="3566121" cy="3754874"/>
          </a:xfrm>
        </p:spPr>
        <p:txBody>
          <a:bodyPr/>
          <a:lstStyle/>
          <a:p>
            <a:r>
              <a:rPr lang="en-US" dirty="0">
                <a:sym typeface="Wingdings" panose="05000000000000000000" pitchFamily="2" charset="2"/>
              </a:rPr>
              <a:t>Under Machine Learning  Score, drag Score Model onto the canvas</a:t>
            </a:r>
          </a:p>
          <a:p>
            <a:r>
              <a:rPr lang="en-US" dirty="0">
                <a:sym typeface="Wingdings" panose="05000000000000000000" pitchFamily="2" charset="2"/>
              </a:rPr>
              <a:t>Connect it to the second data split and to the trained model</a:t>
            </a:r>
          </a:p>
          <a:p>
            <a:r>
              <a:rPr lang="en-US" dirty="0">
                <a:sym typeface="Wingdings" panose="05000000000000000000" pitchFamily="2" charset="2"/>
              </a:rPr>
              <a:t>Under Machine Learning  Evaluate, drag Evaluate Model onto the canvas</a:t>
            </a:r>
          </a:p>
          <a:p>
            <a:r>
              <a:rPr lang="en-US" dirty="0">
                <a:sym typeface="Wingdings" panose="05000000000000000000" pitchFamily="2" charset="2"/>
              </a:rPr>
              <a:t>Connect it to the scored model</a:t>
            </a:r>
          </a:p>
          <a:p>
            <a:r>
              <a:rPr lang="en-US" dirty="0">
                <a:sym typeface="Wingdings" panose="05000000000000000000" pitchFamily="2" charset="2"/>
              </a:rPr>
              <a:t>Click Run</a:t>
            </a:r>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98784625"/>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50FEDE4-E73B-450F-BBD5-44F97AAF5DC7}">
  <ds:schemaRefs>
    <ds:schemaRef ds:uri="http://schemas.microsoft.com/sharepoint/v3/contenttype/forms"/>
  </ds:schemaRefs>
</ds:datastoreItem>
</file>

<file path=customXml/itemProps3.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24854</TotalTime>
  <Words>6130</Words>
  <Application>Microsoft Office PowerPoint</Application>
  <PresentationFormat>Custom</PresentationFormat>
  <Paragraphs>644</Paragraphs>
  <Slides>134</Slides>
  <Notes>11</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134</vt:i4>
      </vt:variant>
    </vt:vector>
  </HeadingPairs>
  <TitlesOfParts>
    <vt:vector size="142" baseType="lpstr">
      <vt:lpstr>Arial</vt:lpstr>
      <vt:lpstr>Calibri</vt:lpstr>
      <vt:lpstr>Segoe UI</vt:lpstr>
      <vt:lpstr>Segoe UI Light</vt:lpstr>
      <vt:lpstr>Tahoma</vt:lpstr>
      <vt:lpstr>Wingdings</vt:lpstr>
      <vt:lpstr>6-50029_S4_Q1_FY17_Dark_Template</vt:lpstr>
      <vt:lpstr>Server and Cloud 2013</vt:lpstr>
      <vt:lpstr>PowerPoint Presentation</vt:lpstr>
      <vt:lpstr>Part 1: Customer story</vt:lpstr>
      <vt:lpstr>Requirements</vt:lpstr>
      <vt:lpstr>Background</vt:lpstr>
      <vt:lpstr>Background</vt:lpstr>
      <vt:lpstr>Background</vt:lpstr>
      <vt:lpstr>Background</vt:lpstr>
      <vt:lpstr>Customer questions</vt:lpstr>
      <vt:lpstr>Proposed solution overview</vt:lpstr>
      <vt:lpstr>Phased deployment</vt:lpstr>
      <vt:lpstr>Phased deployment</vt:lpstr>
      <vt:lpstr>Phased deployment</vt:lpstr>
      <vt:lpstr>Phase 1: collect and label utterances</vt:lpstr>
      <vt:lpstr>Phases 2 and 3: train and deploy machine learning</vt:lpstr>
      <vt:lpstr>Solution architecture notes</vt:lpstr>
      <vt:lpstr>Part 2: Hackathon</vt:lpstr>
      <vt:lpstr>Instructions</vt:lpstr>
      <vt:lpstr>Screenshots guide</vt:lpstr>
      <vt:lpstr>Phase 1: Collect and label utterances</vt:lpstr>
      <vt:lpstr>Create a resource group</vt:lpstr>
      <vt:lpstr>Create a storage account (1/3)</vt:lpstr>
      <vt:lpstr>Create a storage account (2/3)</vt:lpstr>
      <vt:lpstr>Create a storage account (3/3)</vt:lpstr>
      <vt:lpstr>Create a Data Lake (1/2)</vt:lpstr>
      <vt:lpstr>Create a Data Lake (2/2)</vt:lpstr>
      <vt:lpstr>Add JSON library to Data Lake (1/3)</vt:lpstr>
      <vt:lpstr>Add JSON library to Data Lake (2/3)</vt:lpstr>
      <vt:lpstr>Add JSON library to Data Lake (3/3)</vt:lpstr>
      <vt:lpstr>Add advanced extensions to Data Lake</vt:lpstr>
      <vt:lpstr>Connect Blob storage to Data Lake Analytics (1/2)</vt:lpstr>
      <vt:lpstr>Connect Blob storage to Data Lake Analytics (2/2)</vt:lpstr>
      <vt:lpstr>Create Event Hub (1/5)</vt:lpstr>
      <vt:lpstr>Create Event Hub (2/5)</vt:lpstr>
      <vt:lpstr>Create Event Hub (3/5)</vt:lpstr>
      <vt:lpstr>Create Event Hub (4/5)</vt:lpstr>
      <vt:lpstr>Create Event Hub (5/5)</vt:lpstr>
      <vt:lpstr>Create Function App (1/4)</vt:lpstr>
      <vt:lpstr>Create Function App (2/4)</vt:lpstr>
      <vt:lpstr>Create Function App (3/4)</vt:lpstr>
      <vt:lpstr>Create Function App (4/4)</vt:lpstr>
      <vt:lpstr>Integrate Function App with Event Hub (1/2)</vt:lpstr>
      <vt:lpstr>Integrate Function App with Event Hub (2/2)</vt:lpstr>
      <vt:lpstr>Create Logic App (1/10)</vt:lpstr>
      <vt:lpstr>Create Logic App (2/10)</vt:lpstr>
      <vt:lpstr>Create Logic App (3/10)</vt:lpstr>
      <vt:lpstr>Create Logic App (4/10)</vt:lpstr>
      <vt:lpstr>Create Logic App (5/10)</vt:lpstr>
      <vt:lpstr>Create Logic App (6/10)</vt:lpstr>
      <vt:lpstr>Create Logic App (7/10)</vt:lpstr>
      <vt:lpstr>Create Logic App (8/10)</vt:lpstr>
      <vt:lpstr>Create Logic App (9/10)</vt:lpstr>
      <vt:lpstr>Create Logic App (10/10)</vt:lpstr>
      <vt:lpstr>Create Stream Analytics job (1/6)</vt:lpstr>
      <vt:lpstr>Create Stream Analytics job (2/6)</vt:lpstr>
      <vt:lpstr>Create Stream Analytics job (3/6)</vt:lpstr>
      <vt:lpstr>Create Stream Analytics job (4/6)</vt:lpstr>
      <vt:lpstr>Create Stream Analytics job (5/6)</vt:lpstr>
      <vt:lpstr>Create Stream Analytics job (6/6)</vt:lpstr>
      <vt:lpstr>Part 2</vt:lpstr>
      <vt:lpstr>Create your Bot (1/5)</vt:lpstr>
      <vt:lpstr>Create your Bot (2/5)</vt:lpstr>
      <vt:lpstr>Create your Bot (3/5)</vt:lpstr>
      <vt:lpstr>Create your Bot (4/5)</vt:lpstr>
      <vt:lpstr>Create your Bot (5/5)</vt:lpstr>
      <vt:lpstr>Integrate your Bot with your Logic App (1/2)</vt:lpstr>
      <vt:lpstr>Integrate your Bot with your Logic App (2/2)</vt:lpstr>
      <vt:lpstr>Set up Language Understanding (1/4)</vt:lpstr>
      <vt:lpstr>Set up Language Understanding (2/4)</vt:lpstr>
      <vt:lpstr>Set up Language Understanding (3/4)</vt:lpstr>
      <vt:lpstr>Set up Language Understanding (4/4)</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(1/2)</vt:lpstr>
      <vt:lpstr>Create realtime dashboard (2/2)</vt:lpstr>
      <vt:lpstr>Interlude: monitoring Azure resources</vt:lpstr>
      <vt:lpstr>Solution implemented at this point</vt:lpstr>
      <vt:lpstr>Monitor your Logic App</vt:lpstr>
      <vt:lpstr>Monitor your Function App</vt:lpstr>
      <vt:lpstr>Monitor your Event Hub</vt:lpstr>
      <vt:lpstr>Monitor your Stream Analytics job</vt:lpstr>
      <vt:lpstr>Phase 2: set up machine learning model</vt:lpstr>
      <vt:lpstr>Prepare ML training set (1/3)</vt:lpstr>
      <vt:lpstr>Prepare ML training set (2/3)</vt:lpstr>
      <vt:lpstr>Prepare ML training set (3/3)</vt:lpstr>
      <vt:lpstr>Create Azure ML workspace (1/2)</vt:lpstr>
      <vt:lpstr>Create Azure ML workspace (2/2)</vt:lpstr>
      <vt:lpstr>Create Azure ML experiment (1/9)</vt:lpstr>
      <vt:lpstr>Create Azure ML experiment (2/9)</vt:lpstr>
      <vt:lpstr>Create Azure ML experiment (3/9)</vt:lpstr>
      <vt:lpstr>Create Azure ML experiment (4/9)</vt:lpstr>
      <vt:lpstr>Create Azure ML experiment (5/9)</vt:lpstr>
      <vt:lpstr>Create Azure ML experiment (6/9)</vt:lpstr>
      <vt:lpstr>Create Azure ML experiment (7/9)</vt:lpstr>
      <vt:lpstr>Create Azure ML experiment (8/9)</vt:lpstr>
      <vt:lpstr>Create Azure ML experiment (9/9)</vt:lpstr>
      <vt:lpstr>Deploy Azure ML web service</vt:lpstr>
      <vt:lpstr>Integrate Azure ML web service with your Bot (1/4)</vt:lpstr>
      <vt:lpstr>Integrate Azure ML web service with your Bot (2/4)</vt:lpstr>
      <vt:lpstr>Integrate Azure ML web service with your Bot (3/4)</vt:lpstr>
      <vt:lpstr>Integrate Azure ML web service with your Bot (4/4)</vt:lpstr>
      <vt:lpstr>Phase 3: integrate bot with machine learning</vt:lpstr>
      <vt:lpstr>Create SQL Data Warehouse (1/4)</vt:lpstr>
      <vt:lpstr>Create SQL Data Warehouse (2/4)</vt:lpstr>
      <vt:lpstr>Create SQL Data Warehouse (3/4)</vt:lpstr>
      <vt:lpstr>Create SQL Data Warehouse (4/4)</vt:lpstr>
      <vt:lpstr>Create Data Factory (1/7)</vt:lpstr>
      <vt:lpstr>Create Data Factory (2/7)</vt:lpstr>
      <vt:lpstr>Create Data Factory (3/7)</vt:lpstr>
      <vt:lpstr>Create Data Factory (4/7)</vt:lpstr>
      <vt:lpstr>Create Data Factory (5/7)</vt:lpstr>
      <vt:lpstr>Create Data Factory (6/7)</vt:lpstr>
      <vt:lpstr>Create Data Factory (7/7)</vt:lpstr>
      <vt:lpstr>Monitor Data Factory (1/2)</vt:lpstr>
      <vt:lpstr>Monitor Data Factory (2/2)</vt:lpstr>
      <vt:lpstr>Create historical dashboard (1/6)</vt:lpstr>
      <vt:lpstr>Create historical dashboard (2/6)</vt:lpstr>
      <vt:lpstr>Create historical dashboard (3/6)</vt:lpstr>
      <vt:lpstr>Create historical dashboard (4/6)</vt:lpstr>
      <vt:lpstr>Create historical dashboard (5/6)</vt:lpstr>
      <vt:lpstr>Create historical dashboard (6/6)</vt:lpstr>
      <vt:lpstr>Set up alerting (1/4)</vt:lpstr>
      <vt:lpstr>Set up alerting (2/4)</vt:lpstr>
      <vt:lpstr>Set up alerting (3/4)</vt:lpstr>
      <vt:lpstr>Set up alerting (4/4)</vt:lpstr>
      <vt:lpstr>Congratulations!</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Alexandre Gattiker</cp:lastModifiedBy>
  <cp:revision>588</cp:revision>
  <dcterms:created xsi:type="dcterms:W3CDTF">2014-06-10T19:28:25Z</dcterms:created>
  <dcterms:modified xsi:type="dcterms:W3CDTF">2017-01-11T22:36:27Z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